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20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1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2.xml" ContentType="application/vnd.openxmlformats-officedocument.themeOverr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3.xml" ContentType="application/vnd.openxmlformats-officedocument.themeOverr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4.xml" ContentType="application/vnd.openxmlformats-officedocument.themeOverr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5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26.xml" ContentType="application/vnd.openxmlformats-officedocument.themeOverr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27.xml" ContentType="application/vnd.openxmlformats-officedocument.themeOverride+xml"/>
  <Override PartName="/ppt/notesSlides/notesSlide2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28.xml" ContentType="application/vnd.openxmlformats-officedocument.themeOverr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theme/themeOverride29.xml" ContentType="application/vnd.openxmlformats-officedocument.themeOverr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theme/themeOverride30.xml" ContentType="application/vnd.openxmlformats-officedocument.themeOverr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theme/themeOverride31.xml" ContentType="application/vnd.openxmlformats-officedocument.themeOverrid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theme/themeOverride32.xml" ContentType="application/vnd.openxmlformats-officedocument.themeOverr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theme/themeOverride33.xml" ContentType="application/vnd.openxmlformats-officedocument.themeOverrid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theme/themeOverride34.xml" ContentType="application/vnd.openxmlformats-officedocument.themeOverrid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theme/themeOverride35.xml" ContentType="application/vnd.openxmlformats-officedocument.themeOverrid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theme/themeOverride36.xml" ContentType="application/vnd.openxmlformats-officedocument.themeOverrid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theme/themeOverride37.xml" ContentType="application/vnd.openxmlformats-officedocument.themeOverrid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theme/themeOverride38.xml" ContentType="application/vnd.openxmlformats-officedocument.themeOverrid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theme/themeOverride39.xml" ContentType="application/vnd.openxmlformats-officedocument.themeOverrid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theme/themeOverride40.xml" ContentType="application/vnd.openxmlformats-officedocument.themeOverrid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theme/themeOverride41.xml" ContentType="application/vnd.openxmlformats-officedocument.themeOverrid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theme/themeOverride42.xml" ContentType="application/vnd.openxmlformats-officedocument.themeOverrid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theme/themeOverride43.xml" ContentType="application/vnd.openxmlformats-officedocument.themeOverride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theme/themeOverride44.xml" ContentType="application/vnd.openxmlformats-officedocument.themeOverrid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ppt/theme/themeOverride45.xml" ContentType="application/vnd.openxmlformats-officedocument.themeOverride+xml"/>
  <Override PartName="/ppt/charts/chart46.xml" ContentType="application/vnd.openxmlformats-officedocument.drawingml.chart+xml"/>
  <Override PartName="/ppt/charts/style46.xml" ContentType="application/vnd.ms-office.chartstyle+xml"/>
  <Override PartName="/ppt/charts/colors46.xml" ContentType="application/vnd.ms-office.chartcolorstyle+xml"/>
  <Override PartName="/ppt/theme/themeOverride46.xml" ContentType="application/vnd.openxmlformats-officedocument.themeOverride+xml"/>
  <Override PartName="/ppt/charts/chart47.xml" ContentType="application/vnd.openxmlformats-officedocument.drawingml.chart+xml"/>
  <Override PartName="/ppt/charts/style47.xml" ContentType="application/vnd.ms-office.chartstyle+xml"/>
  <Override PartName="/ppt/charts/colors47.xml" ContentType="application/vnd.ms-office.chartcolorstyle+xml"/>
  <Override PartName="/ppt/theme/themeOverride47.xml" ContentType="application/vnd.openxmlformats-officedocument.themeOverride+xml"/>
  <Override PartName="/ppt/charts/chart48.xml" ContentType="application/vnd.openxmlformats-officedocument.drawingml.chart+xml"/>
  <Override PartName="/ppt/charts/style48.xml" ContentType="application/vnd.ms-office.chartstyle+xml"/>
  <Override PartName="/ppt/charts/colors48.xml" ContentType="application/vnd.ms-office.chartcolorstyle+xml"/>
  <Override PartName="/ppt/theme/themeOverride48.xml" ContentType="application/vnd.openxmlformats-officedocument.themeOverride+xml"/>
  <Override PartName="/ppt/charts/chart49.xml" ContentType="application/vnd.openxmlformats-officedocument.drawingml.chart+xml"/>
  <Override PartName="/ppt/charts/style49.xml" ContentType="application/vnd.ms-office.chartstyle+xml"/>
  <Override PartName="/ppt/charts/colors49.xml" ContentType="application/vnd.ms-office.chartcolorstyle+xml"/>
  <Override PartName="/ppt/theme/themeOverride49.xml" ContentType="application/vnd.openxmlformats-officedocument.themeOverride+xml"/>
  <Override PartName="/ppt/charts/chart50.xml" ContentType="application/vnd.openxmlformats-officedocument.drawingml.chart+xml"/>
  <Override PartName="/ppt/charts/style50.xml" ContentType="application/vnd.ms-office.chartstyle+xml"/>
  <Override PartName="/ppt/charts/colors50.xml" ContentType="application/vnd.ms-office.chartcolorstyle+xml"/>
  <Override PartName="/ppt/theme/themeOverride50.xml" ContentType="application/vnd.openxmlformats-officedocument.themeOverride+xml"/>
  <Override PartName="/ppt/charts/chart51.xml" ContentType="application/vnd.openxmlformats-officedocument.drawingml.chart+xml"/>
  <Override PartName="/ppt/charts/style51.xml" ContentType="application/vnd.ms-office.chartstyle+xml"/>
  <Override PartName="/ppt/charts/colors51.xml" ContentType="application/vnd.ms-office.chartcolorstyle+xml"/>
  <Override PartName="/ppt/theme/themeOverride51.xml" ContentType="application/vnd.openxmlformats-officedocument.themeOverride+xml"/>
  <Override PartName="/ppt/charts/chart52.xml" ContentType="application/vnd.openxmlformats-officedocument.drawingml.chart+xml"/>
  <Override PartName="/ppt/charts/style52.xml" ContentType="application/vnd.ms-office.chartstyle+xml"/>
  <Override PartName="/ppt/charts/colors52.xml" ContentType="application/vnd.ms-office.chartcolorstyle+xml"/>
  <Override PartName="/ppt/theme/themeOverride52.xml" ContentType="application/vnd.openxmlformats-officedocument.themeOverride+xml"/>
  <Override PartName="/ppt/charts/chart53.xml" ContentType="application/vnd.openxmlformats-officedocument.drawingml.chart+xml"/>
  <Override PartName="/ppt/charts/style53.xml" ContentType="application/vnd.ms-office.chartstyle+xml"/>
  <Override PartName="/ppt/charts/colors53.xml" ContentType="application/vnd.ms-office.chartcolorstyle+xml"/>
  <Override PartName="/ppt/theme/themeOverride53.xml" ContentType="application/vnd.openxmlformats-officedocument.themeOverride+xml"/>
  <Override PartName="/ppt/charts/chart54.xml" ContentType="application/vnd.openxmlformats-officedocument.drawingml.chart+xml"/>
  <Override PartName="/ppt/charts/style54.xml" ContentType="application/vnd.ms-office.chartstyle+xml"/>
  <Override PartName="/ppt/charts/colors54.xml" ContentType="application/vnd.ms-office.chartcolorstyle+xml"/>
  <Override PartName="/ppt/theme/themeOverride54.xml" ContentType="application/vnd.openxmlformats-officedocument.themeOverride+xml"/>
  <Override PartName="/ppt/charts/chart55.xml" ContentType="application/vnd.openxmlformats-officedocument.drawingml.chart+xml"/>
  <Override PartName="/ppt/charts/style55.xml" ContentType="application/vnd.ms-office.chartstyle+xml"/>
  <Override PartName="/ppt/charts/colors55.xml" ContentType="application/vnd.ms-office.chartcolorstyle+xml"/>
  <Override PartName="/ppt/theme/themeOverride55.xml" ContentType="application/vnd.openxmlformats-officedocument.themeOverride+xml"/>
  <Override PartName="/ppt/charts/chart56.xml" ContentType="application/vnd.openxmlformats-officedocument.drawingml.chart+xml"/>
  <Override PartName="/ppt/charts/style56.xml" ContentType="application/vnd.ms-office.chartstyle+xml"/>
  <Override PartName="/ppt/charts/colors56.xml" ContentType="application/vnd.ms-office.chartcolorstyle+xml"/>
  <Override PartName="/ppt/theme/themeOverride56.xml" ContentType="application/vnd.openxmlformats-officedocument.themeOverride+xml"/>
  <Override PartName="/ppt/charts/chart57.xml" ContentType="application/vnd.openxmlformats-officedocument.drawingml.chart+xml"/>
  <Override PartName="/ppt/charts/style57.xml" ContentType="application/vnd.ms-office.chartstyle+xml"/>
  <Override PartName="/ppt/charts/colors57.xml" ContentType="application/vnd.ms-office.chartcolorstyle+xml"/>
  <Override PartName="/ppt/theme/themeOverride5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101"/>
  </p:notesMasterIdLst>
  <p:sldIdLst>
    <p:sldId id="271" r:id="rId2"/>
    <p:sldId id="566" r:id="rId3"/>
    <p:sldId id="321" r:id="rId4"/>
    <p:sldId id="309" r:id="rId5"/>
    <p:sldId id="520" r:id="rId6"/>
    <p:sldId id="491" r:id="rId7"/>
    <p:sldId id="492" r:id="rId8"/>
    <p:sldId id="493" r:id="rId9"/>
    <p:sldId id="494" r:id="rId10"/>
    <p:sldId id="496" r:id="rId11"/>
    <p:sldId id="497" r:id="rId12"/>
    <p:sldId id="498" r:id="rId13"/>
    <p:sldId id="502" r:id="rId14"/>
    <p:sldId id="540" r:id="rId15"/>
    <p:sldId id="513" r:id="rId16"/>
    <p:sldId id="501" r:id="rId17"/>
    <p:sldId id="511" r:id="rId18"/>
    <p:sldId id="542" r:id="rId19"/>
    <p:sldId id="499" r:id="rId20"/>
    <p:sldId id="503" r:id="rId21"/>
    <p:sldId id="500" r:id="rId22"/>
    <p:sldId id="539" r:id="rId23"/>
    <p:sldId id="504" r:id="rId24"/>
    <p:sldId id="506" r:id="rId25"/>
    <p:sldId id="507" r:id="rId26"/>
    <p:sldId id="508" r:id="rId27"/>
    <p:sldId id="509" r:id="rId28"/>
    <p:sldId id="510" r:id="rId29"/>
    <p:sldId id="512" r:id="rId30"/>
    <p:sldId id="541" r:id="rId31"/>
    <p:sldId id="545" r:id="rId32"/>
    <p:sldId id="546" r:id="rId33"/>
    <p:sldId id="547" r:id="rId34"/>
    <p:sldId id="548" r:id="rId35"/>
    <p:sldId id="551" r:id="rId36"/>
    <p:sldId id="552" r:id="rId37"/>
    <p:sldId id="553" r:id="rId38"/>
    <p:sldId id="554" r:id="rId39"/>
    <p:sldId id="543" r:id="rId40"/>
    <p:sldId id="556" r:id="rId41"/>
    <p:sldId id="555" r:id="rId42"/>
    <p:sldId id="544" r:id="rId43"/>
    <p:sldId id="514" r:id="rId44"/>
    <p:sldId id="505" r:id="rId45"/>
    <p:sldId id="557" r:id="rId46"/>
    <p:sldId id="558" r:id="rId47"/>
    <p:sldId id="856" r:id="rId48"/>
    <p:sldId id="857" r:id="rId49"/>
    <p:sldId id="840" r:id="rId50"/>
    <p:sldId id="861" r:id="rId51"/>
    <p:sldId id="862" r:id="rId52"/>
    <p:sldId id="863" r:id="rId53"/>
    <p:sldId id="864" r:id="rId54"/>
    <p:sldId id="866" r:id="rId55"/>
    <p:sldId id="865" r:id="rId56"/>
    <p:sldId id="562" r:id="rId57"/>
    <p:sldId id="869" r:id="rId58"/>
    <p:sldId id="870" r:id="rId59"/>
    <p:sldId id="868" r:id="rId60"/>
    <p:sldId id="560" r:id="rId61"/>
    <p:sldId id="559" r:id="rId62"/>
    <p:sldId id="563" r:id="rId63"/>
    <p:sldId id="874" r:id="rId64"/>
    <p:sldId id="867" r:id="rId65"/>
    <p:sldId id="871" r:id="rId66"/>
    <p:sldId id="872" r:id="rId67"/>
    <p:sldId id="561" r:id="rId68"/>
    <p:sldId id="326" r:id="rId69"/>
    <p:sldId id="446" r:id="rId70"/>
    <p:sldId id="447" r:id="rId71"/>
    <p:sldId id="475" r:id="rId72"/>
    <p:sldId id="476" r:id="rId73"/>
    <p:sldId id="538" r:id="rId74"/>
    <p:sldId id="875" r:id="rId75"/>
    <p:sldId id="477" r:id="rId76"/>
    <p:sldId id="522" r:id="rId77"/>
    <p:sldId id="565" r:id="rId78"/>
    <p:sldId id="878" r:id="rId79"/>
    <p:sldId id="877" r:id="rId80"/>
    <p:sldId id="523" r:id="rId81"/>
    <p:sldId id="524" r:id="rId82"/>
    <p:sldId id="876" r:id="rId83"/>
    <p:sldId id="525" r:id="rId84"/>
    <p:sldId id="526" r:id="rId85"/>
    <p:sldId id="527" r:id="rId86"/>
    <p:sldId id="528" r:id="rId87"/>
    <p:sldId id="885" r:id="rId88"/>
    <p:sldId id="880" r:id="rId89"/>
    <p:sldId id="881" r:id="rId90"/>
    <p:sldId id="882" r:id="rId91"/>
    <p:sldId id="529" r:id="rId92"/>
    <p:sldId id="532" r:id="rId93"/>
    <p:sldId id="533" r:id="rId94"/>
    <p:sldId id="534" r:id="rId95"/>
    <p:sldId id="535" r:id="rId96"/>
    <p:sldId id="536" r:id="rId97"/>
    <p:sldId id="883" r:id="rId98"/>
    <p:sldId id="884" r:id="rId99"/>
    <p:sldId id="530" r:id="rId10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nes Orgse" initials="HO" lastIdx="1" clrIdx="0">
    <p:extLst>
      <p:ext uri="{19B8F6BF-5375-455C-9EA6-DF929625EA0E}">
        <p15:presenceInfo xmlns:p15="http://schemas.microsoft.com/office/powerpoint/2012/main" userId="fcd69ce0dfdc15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B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8" autoAdjust="0"/>
    <p:restoredTop sz="92504" autoAdjust="0"/>
  </p:normalViewPr>
  <p:slideViewPr>
    <p:cSldViewPr>
      <p:cViewPr varScale="1">
        <p:scale>
          <a:sx n="104" d="100"/>
          <a:sy n="104" d="100"/>
        </p:scale>
        <p:origin x="739" y="2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commentAuthors" Target="commentAuthor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6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8.xml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oleObject" Target="file:///C:\Users\hanne\Dropbox\2026%20J&#245;el&#228;htme%20rahvastik\Rahvastikuanal&#252;&#252;s_J&#245;el&#228;htme%202026_KOOLIPRK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9.xm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oleObject" Target="file:///C:\Users\hanne\Dropbox\Arengukavade%20metoodika\Dokumendid%20ja%20statistika\Rahvastik\Kokkuv&#245;tted\2026%20Harju%20maakonna%20rahvastikuanal&#252;&#252;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0.xml"/><Relationship Id="rId2" Type="http://schemas.microsoft.com/office/2011/relationships/chartColorStyle" Target="colors30.xml"/><Relationship Id="rId1" Type="http://schemas.microsoft.com/office/2011/relationships/chartStyle" Target="style30.xml"/><Relationship Id="rId4" Type="http://schemas.openxmlformats.org/officeDocument/2006/relationships/oleObject" Target="file:///C:\Users\hanne\Dropbox\Arengukavade%20metoodika\Dokumendid%20ja%20statistika\Rahvastik\Kokkuv&#245;tted\2026%20Harju%20maakonna%20rahvastikuanal&#252;&#252;s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1.xml"/><Relationship Id="rId2" Type="http://schemas.microsoft.com/office/2011/relationships/chartColorStyle" Target="colors31.xml"/><Relationship Id="rId1" Type="http://schemas.microsoft.com/office/2011/relationships/chartStyle" Target="style31.xml"/><Relationship Id="rId4" Type="http://schemas.openxmlformats.org/officeDocument/2006/relationships/oleObject" Target="file:///C:\Users\hanne\Dropbox\Arengukavade%20metoodika\Dokumendid%20ja%20statistika\Rahvastik\Kokkuv&#245;tted\2026%20Harju%20maakonna%20rahvastikuanal&#252;&#252;s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2.xml"/><Relationship Id="rId2" Type="http://schemas.microsoft.com/office/2011/relationships/chartColorStyle" Target="colors32.xml"/><Relationship Id="rId1" Type="http://schemas.microsoft.com/office/2011/relationships/chartStyle" Target="style32.xml"/><Relationship Id="rId4" Type="http://schemas.openxmlformats.org/officeDocument/2006/relationships/oleObject" Target="file:///C:\Users\hanne\Dropbox\Arengukavade%20metoodika\Dokumendid%20ja%20statistika\Rahvastik\Kokkuv&#245;tted\2026%20Harju%20maakonna%20rahvastikuanal&#252;&#252;s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3.xml"/><Relationship Id="rId2" Type="http://schemas.microsoft.com/office/2011/relationships/chartColorStyle" Target="colors33.xml"/><Relationship Id="rId1" Type="http://schemas.microsoft.com/office/2011/relationships/chartStyle" Target="style33.xml"/><Relationship Id="rId4" Type="http://schemas.openxmlformats.org/officeDocument/2006/relationships/oleObject" Target="file:///C:\Users\hanne\Dropbox\Arengukavade%20metoodika\Dokumendid%20ja%20statistika\Rahvastik\Kokkuv&#245;tted\2026%20Harju%20maakonna%20rahvastikuanal&#252;&#252;s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4.xml"/><Relationship Id="rId2" Type="http://schemas.microsoft.com/office/2011/relationships/chartColorStyle" Target="colors34.xml"/><Relationship Id="rId1" Type="http://schemas.microsoft.com/office/2011/relationships/chartStyle" Target="style34.xml"/><Relationship Id="rId4" Type="http://schemas.openxmlformats.org/officeDocument/2006/relationships/oleObject" Target="file:///C:\Users\hanne\Dropbox\Arengukavade%20metoodika\Dokumendid%20ja%20statistika\Rahvastik\Kokkuv&#245;tted\2026%20Harju%20maakonna%20rahvastikuanal&#252;&#252;s.xlsx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5.xml"/><Relationship Id="rId2" Type="http://schemas.microsoft.com/office/2011/relationships/chartColorStyle" Target="colors35.xml"/><Relationship Id="rId1" Type="http://schemas.microsoft.com/office/2011/relationships/chartStyle" Target="style35.xml"/><Relationship Id="rId4" Type="http://schemas.openxmlformats.org/officeDocument/2006/relationships/oleObject" Target="file:///C:\Users\hanne\Dropbox\Arengukavade%20metoodika\Dokumendid%20ja%20statistika\Rahvastik\Kokkuv&#245;tted\2026%20Harju%20maakonna%20rahvastikuanal&#252;&#252;s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6.xml"/><Relationship Id="rId2" Type="http://schemas.microsoft.com/office/2011/relationships/chartColorStyle" Target="colors36.xml"/><Relationship Id="rId1" Type="http://schemas.microsoft.com/office/2011/relationships/chartStyle" Target="style36.xml"/><Relationship Id="rId4" Type="http://schemas.openxmlformats.org/officeDocument/2006/relationships/oleObject" Target="file:///C:\Users\hanne\Dropbox\2026%20J&#245;el&#228;htme%20rahvastik\EH%20ja%20PLAN.xlsx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7.xml"/><Relationship Id="rId2" Type="http://schemas.microsoft.com/office/2011/relationships/chartColorStyle" Target="colors37.xml"/><Relationship Id="rId1" Type="http://schemas.microsoft.com/office/2011/relationships/chartStyle" Target="style37.xml"/><Relationship Id="rId4" Type="http://schemas.openxmlformats.org/officeDocument/2006/relationships/oleObject" Target="file:///C:\Users\hanne\Dropbox\2026%20J&#245;el&#228;htme%20rahvastik\EH%20ja%20PLAN.xlsx" TargetMode="Externa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8.xml"/><Relationship Id="rId2" Type="http://schemas.microsoft.com/office/2011/relationships/chartColorStyle" Target="colors38.xml"/><Relationship Id="rId1" Type="http://schemas.microsoft.com/office/2011/relationships/chartStyle" Target="style38.xml"/><Relationship Id="rId4" Type="http://schemas.openxmlformats.org/officeDocument/2006/relationships/oleObject" Target="file:///C:\Users\hanne\Dropbox\2026%20J&#245;el&#228;htme%20rahvastik\EH%20ja%20PLAN.xlsx" TargetMode="Externa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9.xml"/><Relationship Id="rId2" Type="http://schemas.microsoft.com/office/2011/relationships/chartColorStyle" Target="colors39.xml"/><Relationship Id="rId1" Type="http://schemas.microsoft.com/office/2011/relationships/chartStyle" Target="style39.xml"/><Relationship Id="rId4" Type="http://schemas.openxmlformats.org/officeDocument/2006/relationships/oleObject" Target="file:///C:\Users\hanne\Dropbox\2026%20J&#245;el&#228;htme%20rahvastik\EH%20ja%20PLAN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0.xml"/><Relationship Id="rId2" Type="http://schemas.microsoft.com/office/2011/relationships/chartColorStyle" Target="colors40.xml"/><Relationship Id="rId1" Type="http://schemas.microsoft.com/office/2011/relationships/chartStyle" Target="style40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1.xml"/><Relationship Id="rId2" Type="http://schemas.microsoft.com/office/2011/relationships/chartColorStyle" Target="colors41.xml"/><Relationship Id="rId1" Type="http://schemas.microsoft.com/office/2011/relationships/chartStyle" Target="style41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2.xml"/><Relationship Id="rId2" Type="http://schemas.microsoft.com/office/2011/relationships/chartColorStyle" Target="colors42.xml"/><Relationship Id="rId1" Type="http://schemas.microsoft.com/office/2011/relationships/chartStyle" Target="style42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3.xml"/><Relationship Id="rId2" Type="http://schemas.microsoft.com/office/2011/relationships/chartColorStyle" Target="colors43.xml"/><Relationship Id="rId1" Type="http://schemas.microsoft.com/office/2011/relationships/chartStyle" Target="style43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4.xml"/><Relationship Id="rId2" Type="http://schemas.microsoft.com/office/2011/relationships/chartColorStyle" Target="colors44.xml"/><Relationship Id="rId1" Type="http://schemas.microsoft.com/office/2011/relationships/chartStyle" Target="style44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5.xml"/><Relationship Id="rId2" Type="http://schemas.microsoft.com/office/2011/relationships/chartColorStyle" Target="colors45.xml"/><Relationship Id="rId1" Type="http://schemas.microsoft.com/office/2011/relationships/chartStyle" Target="style45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6.xml"/><Relationship Id="rId2" Type="http://schemas.microsoft.com/office/2011/relationships/chartColorStyle" Target="colors46.xml"/><Relationship Id="rId1" Type="http://schemas.microsoft.com/office/2011/relationships/chartStyle" Target="style46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7.xml"/><Relationship Id="rId2" Type="http://schemas.microsoft.com/office/2011/relationships/chartColorStyle" Target="colors47.xml"/><Relationship Id="rId1" Type="http://schemas.microsoft.com/office/2011/relationships/chartStyle" Target="style47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8.xml"/><Relationship Id="rId2" Type="http://schemas.microsoft.com/office/2011/relationships/chartColorStyle" Target="colors48.xml"/><Relationship Id="rId1" Type="http://schemas.microsoft.com/office/2011/relationships/chartStyle" Target="style48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9.xml"/><Relationship Id="rId2" Type="http://schemas.microsoft.com/office/2011/relationships/chartColorStyle" Target="colors49.xml"/><Relationship Id="rId1" Type="http://schemas.microsoft.com/office/2011/relationships/chartStyle" Target="style49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0.xml"/><Relationship Id="rId2" Type="http://schemas.microsoft.com/office/2011/relationships/chartColorStyle" Target="colors50.xml"/><Relationship Id="rId1" Type="http://schemas.microsoft.com/office/2011/relationships/chartStyle" Target="style50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1.xml"/><Relationship Id="rId2" Type="http://schemas.microsoft.com/office/2011/relationships/chartColorStyle" Target="colors51.xml"/><Relationship Id="rId1" Type="http://schemas.microsoft.com/office/2011/relationships/chartStyle" Target="style51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2.xml"/><Relationship Id="rId2" Type="http://schemas.microsoft.com/office/2011/relationships/chartColorStyle" Target="colors52.xml"/><Relationship Id="rId1" Type="http://schemas.microsoft.com/office/2011/relationships/chartStyle" Target="style52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3.xml"/><Relationship Id="rId2" Type="http://schemas.microsoft.com/office/2011/relationships/chartColorStyle" Target="colors53.xml"/><Relationship Id="rId1" Type="http://schemas.microsoft.com/office/2011/relationships/chartStyle" Target="style53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4.xml"/><Relationship Id="rId2" Type="http://schemas.microsoft.com/office/2011/relationships/chartColorStyle" Target="colors54.xml"/><Relationship Id="rId1" Type="http://schemas.microsoft.com/office/2011/relationships/chartStyle" Target="style54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5.xml"/><Relationship Id="rId2" Type="http://schemas.microsoft.com/office/2011/relationships/chartColorStyle" Target="colors55.xml"/><Relationship Id="rId1" Type="http://schemas.microsoft.com/office/2011/relationships/chartStyle" Target="style55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6.xml"/><Relationship Id="rId2" Type="http://schemas.microsoft.com/office/2011/relationships/chartColorStyle" Target="colors56.xml"/><Relationship Id="rId1" Type="http://schemas.microsoft.com/office/2011/relationships/chartStyle" Target="style56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5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7.xml"/><Relationship Id="rId2" Type="http://schemas.microsoft.com/office/2011/relationships/chartColorStyle" Target="colors57.xml"/><Relationship Id="rId1" Type="http://schemas.microsoft.com/office/2011/relationships/chartStyle" Target="style57.xml"/><Relationship Id="rId4" Type="http://schemas.openxmlformats.org/officeDocument/2006/relationships/oleObject" Target="file:///C:\Users\hanne\Dropbox\2026%20J&#245;el&#228;htme%20rahvastik\Rahvastukuprognoos_J&#245;el&#228;htme_2026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hanne\Dropbox\2026%20J&#245;el&#228;htme%20rahvastik\Rahvastikuanal&#252;&#252;s_J&#245;el&#228;htme%2020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G2_K!$C$44</c:f>
              <c:strCache>
                <c:ptCount val="1"/>
                <c:pt idx="0">
                  <c:v>Rahvaarv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G2_K!$B$45:$B$60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G2_K!$C$45:$C$60</c:f>
              <c:numCache>
                <c:formatCode>#,##0</c:formatCode>
                <c:ptCount val="16"/>
                <c:pt idx="0">
                  <c:v>6035</c:v>
                </c:pt>
                <c:pt idx="1">
                  <c:v>6101</c:v>
                </c:pt>
                <c:pt idx="2">
                  <c:v>6167</c:v>
                </c:pt>
                <c:pt idx="3">
                  <c:v>6128</c:v>
                </c:pt>
                <c:pt idx="4">
                  <c:v>6146</c:v>
                </c:pt>
                <c:pt idx="5">
                  <c:v>6215</c:v>
                </c:pt>
                <c:pt idx="6">
                  <c:v>6341</c:v>
                </c:pt>
                <c:pt idx="7">
                  <c:v>6424</c:v>
                </c:pt>
                <c:pt idx="8">
                  <c:v>6612</c:v>
                </c:pt>
                <c:pt idx="9">
                  <c:v>6547</c:v>
                </c:pt>
                <c:pt idx="10">
                  <c:v>6662</c:v>
                </c:pt>
                <c:pt idx="11">
                  <c:v>6901</c:v>
                </c:pt>
                <c:pt idx="12">
                  <c:v>7217</c:v>
                </c:pt>
                <c:pt idx="13">
                  <c:v>7468</c:v>
                </c:pt>
                <c:pt idx="14">
                  <c:v>7733</c:v>
                </c:pt>
                <c:pt idx="15">
                  <c:v>7979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C4-41F6-BB8A-21CBDE6E4B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13261080"/>
        <c:axId val="413262392"/>
      </c:barChart>
      <c:lineChart>
        <c:grouping val="standard"/>
        <c:varyColors val="0"/>
        <c:ser>
          <c:idx val="1"/>
          <c:order val="1"/>
          <c:tx>
            <c:strRef>
              <c:f>G2_K!$D$44</c:f>
              <c:strCache>
                <c:ptCount val="1"/>
                <c:pt idx="0">
                  <c:v>Muutus</c:v>
                </c:pt>
              </c:strCache>
            </c:strRef>
          </c:tx>
          <c:spPr>
            <a:ln w="19050" cap="rnd">
              <a:solidFill>
                <a:schemeClr val="bg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bg1">
                  <a:lumMod val="95000"/>
                  <a:alpha val="82000"/>
                </a:schemeClr>
              </a:solidFill>
              <a:ln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G2_K!$B$45:$B$60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G2_K!$D$45:$D$60</c:f>
              <c:numCache>
                <c:formatCode>0.0%</c:formatCode>
                <c:ptCount val="16"/>
                <c:pt idx="0">
                  <c:v>1.0936205468102811E-2</c:v>
                </c:pt>
                <c:pt idx="1">
                  <c:v>1.0817898705130391E-2</c:v>
                </c:pt>
                <c:pt idx="2">
                  <c:v>-6.3239824874331552E-3</c:v>
                </c:pt>
                <c:pt idx="3">
                  <c:v>2.937336814621494E-3</c:v>
                </c:pt>
                <c:pt idx="4">
                  <c:v>1.1226814188089795E-2</c:v>
                </c:pt>
                <c:pt idx="5">
                  <c:v>2.0273531777956544E-2</c:v>
                </c:pt>
                <c:pt idx="6">
                  <c:v>1.3089418072859127E-2</c:v>
                </c:pt>
                <c:pt idx="7">
                  <c:v>2.9265255292652448E-2</c:v>
                </c:pt>
                <c:pt idx="8">
                  <c:v>-9.8306110102843736E-3</c:v>
                </c:pt>
                <c:pt idx="9">
                  <c:v>1.7565297082633213E-2</c:v>
                </c:pt>
                <c:pt idx="10">
                  <c:v>3.5875112578805268E-2</c:v>
                </c:pt>
                <c:pt idx="11">
                  <c:v>4.579046514997831E-2</c:v>
                </c:pt>
                <c:pt idx="12">
                  <c:v>3.4778994041845701E-2</c:v>
                </c:pt>
                <c:pt idx="13">
                  <c:v>3.548473486877346E-2</c:v>
                </c:pt>
                <c:pt idx="14">
                  <c:v>3.181171602224242E-2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C4-41F6-BB8A-21CBDE6E4B75}"/>
            </c:ext>
          </c:extLst>
        </c:ser>
        <c:ser>
          <c:idx val="2"/>
          <c:order val="2"/>
          <c:tx>
            <c:strRef>
              <c:f>G2_K!$E$44</c:f>
              <c:strCache>
                <c:ptCount val="1"/>
              </c:strCache>
            </c:strRef>
          </c:tx>
          <c:spPr>
            <a:ln w="254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G2_K!$B$45:$B$60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G2_K!$E$45:$E$60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5C4-41F6-BB8A-21CBDE6E4B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552944"/>
        <c:axId val="673552616"/>
      </c:lineChart>
      <c:catAx>
        <c:axId val="41326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2392"/>
        <c:crosses val="autoZero"/>
        <c:auto val="1"/>
        <c:lblAlgn val="ctr"/>
        <c:lblOffset val="100"/>
        <c:noMultiLvlLbl val="0"/>
      </c:catAx>
      <c:valAx>
        <c:axId val="4132623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1080"/>
        <c:crosses val="autoZero"/>
        <c:crossBetween val="between"/>
      </c:valAx>
      <c:valAx>
        <c:axId val="673552616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73552944"/>
        <c:crosses val="max"/>
        <c:crossBetween val="between"/>
      </c:valAx>
      <c:catAx>
        <c:axId val="673552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35526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3884978039074123E-2"/>
          <c:y val="3.9930657283772063E-2"/>
          <c:w val="0.90209982551593138"/>
          <c:h val="0.80100498347179483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'G3'!$B$26</c:f>
              <c:strCache>
                <c:ptCount val="1"/>
                <c:pt idx="0">
                  <c:v>Sünnid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1.09229929000546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B8-4685-8E1D-EA5BE81CB249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'G3'!$C$23:$H$23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'G3'!$C$26:$H$26</c:f>
              <c:numCache>
                <c:formatCode>General</c:formatCode>
                <c:ptCount val="6"/>
                <c:pt idx="0">
                  <c:v>73</c:v>
                </c:pt>
                <c:pt idx="1">
                  <c:v>71</c:v>
                </c:pt>
                <c:pt idx="2">
                  <c:v>55</c:v>
                </c:pt>
                <c:pt idx="3">
                  <c:v>54</c:v>
                </c:pt>
                <c:pt idx="4">
                  <c:v>57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B8-4685-8E1D-EA5BE81CB249}"/>
            </c:ext>
          </c:extLst>
        </c:ser>
        <c:ser>
          <c:idx val="3"/>
          <c:order val="3"/>
          <c:tx>
            <c:strRef>
              <c:f>'G3'!$B$27</c:f>
              <c:strCache>
                <c:ptCount val="1"/>
                <c:pt idx="0">
                  <c:v>Surmad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'G3'!$C$23:$H$23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'G3'!$C$27:$H$27</c:f>
              <c:numCache>
                <c:formatCode>General</c:formatCode>
                <c:ptCount val="6"/>
                <c:pt idx="0">
                  <c:v>-45</c:v>
                </c:pt>
                <c:pt idx="1">
                  <c:v>-63</c:v>
                </c:pt>
                <c:pt idx="2">
                  <c:v>-61</c:v>
                </c:pt>
                <c:pt idx="3">
                  <c:v>-73</c:v>
                </c:pt>
                <c:pt idx="4">
                  <c:v>-68</c:v>
                </c:pt>
                <c:pt idx="5">
                  <c:v>-62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B8-4685-8E1D-EA5BE81CB2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29173864"/>
        <c:axId val="729179440"/>
      </c:barChart>
      <c:lineChart>
        <c:grouping val="standard"/>
        <c:varyColors val="0"/>
        <c:ser>
          <c:idx val="0"/>
          <c:order val="0"/>
          <c:tx>
            <c:strRef>
              <c:f>'G3'!$B$24</c:f>
              <c:strCache>
                <c:ptCount val="1"/>
                <c:pt idx="0">
                  <c:v>Loomulik iive</c:v>
                </c:pt>
              </c:strCache>
            </c:strRef>
          </c:tx>
          <c:spPr>
            <a:ln w="25400" cap="rnd">
              <a:solidFill>
                <a:schemeClr val="accent6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'G3'!$C$23:$H$23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'G3'!$C$24:$H$24</c:f>
              <c:numCache>
                <c:formatCode>General</c:formatCode>
                <c:ptCount val="6"/>
                <c:pt idx="0">
                  <c:v>28</c:v>
                </c:pt>
                <c:pt idx="1">
                  <c:v>8</c:v>
                </c:pt>
                <c:pt idx="2">
                  <c:v>-6</c:v>
                </c:pt>
                <c:pt idx="3">
                  <c:v>-19</c:v>
                </c:pt>
                <c:pt idx="4">
                  <c:v>-11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3B8-4685-8E1D-EA5BE81CB249}"/>
            </c:ext>
          </c:extLst>
        </c:ser>
        <c:ser>
          <c:idx val="1"/>
          <c:order val="1"/>
          <c:tx>
            <c:strRef>
              <c:f>'G3'!$B$25</c:f>
              <c:strCache>
                <c:ptCount val="1"/>
                <c:pt idx="0">
                  <c:v>Rändeiive</c:v>
                </c:pt>
              </c:strCache>
            </c:strRef>
          </c:tx>
          <c:spPr>
            <a:ln w="25400" cap="rnd">
              <a:solidFill>
                <a:schemeClr val="accent2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'G3'!$C$23:$H$23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'G3'!$C$25:$H$25</c:f>
              <c:numCache>
                <c:formatCode>General</c:formatCode>
                <c:ptCount val="6"/>
                <c:pt idx="0">
                  <c:v>93</c:v>
                </c:pt>
                <c:pt idx="1">
                  <c:v>231</c:v>
                </c:pt>
                <c:pt idx="2">
                  <c:v>318</c:v>
                </c:pt>
                <c:pt idx="3">
                  <c:v>261</c:v>
                </c:pt>
                <c:pt idx="4">
                  <c:v>288</c:v>
                </c:pt>
                <c:pt idx="5">
                  <c:v>249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3B8-4685-8E1D-EA5BE81CB2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9173864"/>
        <c:axId val="729179440"/>
      </c:lineChart>
      <c:catAx>
        <c:axId val="729173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29179440"/>
        <c:crosses val="autoZero"/>
        <c:auto val="1"/>
        <c:lblAlgn val="ctr"/>
        <c:lblOffset val="100"/>
        <c:noMultiLvlLbl val="0"/>
      </c:catAx>
      <c:valAx>
        <c:axId val="7291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29173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419308435521551"/>
          <c:y val="0.92301346903929327"/>
          <c:w val="0.55161366688970248"/>
          <c:h val="6.45048848772900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'0-18'!$A$3:$A$21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</c:numCache>
            </c:numRef>
          </c:cat>
          <c:val>
            <c:numRef>
              <c:f>'0-18'!$B$3:$B$21</c:f>
              <c:numCache>
                <c:formatCode>General</c:formatCode>
                <c:ptCount val="19"/>
                <c:pt idx="0">
                  <c:v>72</c:v>
                </c:pt>
                <c:pt idx="1">
                  <c:v>90</c:v>
                </c:pt>
                <c:pt idx="2">
                  <c:v>80</c:v>
                </c:pt>
                <c:pt idx="3">
                  <c:v>84</c:v>
                </c:pt>
                <c:pt idx="4">
                  <c:v>111</c:v>
                </c:pt>
                <c:pt idx="5">
                  <c:v>97</c:v>
                </c:pt>
                <c:pt idx="6">
                  <c:v>103</c:v>
                </c:pt>
                <c:pt idx="7">
                  <c:v>108</c:v>
                </c:pt>
                <c:pt idx="8">
                  <c:v>112</c:v>
                </c:pt>
                <c:pt idx="9">
                  <c:v>116</c:v>
                </c:pt>
                <c:pt idx="10">
                  <c:v>104</c:v>
                </c:pt>
                <c:pt idx="11">
                  <c:v>102</c:v>
                </c:pt>
                <c:pt idx="12">
                  <c:v>111</c:v>
                </c:pt>
                <c:pt idx="13">
                  <c:v>104</c:v>
                </c:pt>
                <c:pt idx="14">
                  <c:v>121</c:v>
                </c:pt>
                <c:pt idx="15">
                  <c:v>125</c:v>
                </c:pt>
                <c:pt idx="16">
                  <c:v>94</c:v>
                </c:pt>
                <c:pt idx="17">
                  <c:v>108</c:v>
                </c:pt>
                <c:pt idx="18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60-4A06-AD1F-2E60863D0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197520640"/>
        <c:axId val="197521200"/>
      </c:barChart>
      <c:catAx>
        <c:axId val="1975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1200"/>
        <c:crosses val="autoZero"/>
        <c:auto val="1"/>
        <c:lblAlgn val="ctr"/>
        <c:lblOffset val="100"/>
        <c:noMultiLvlLbl val="0"/>
      </c:catAx>
      <c:valAx>
        <c:axId val="19752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'G1'!$C$4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'G1'!$B$5:$B$12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'G1'!$C$5:$C$12</c:f>
              <c:numCache>
                <c:formatCode>#,##0</c:formatCode>
                <c:ptCount val="8"/>
                <c:pt idx="0">
                  <c:v>238</c:v>
                </c:pt>
                <c:pt idx="1">
                  <c:v>414</c:v>
                </c:pt>
                <c:pt idx="2">
                  <c:v>853</c:v>
                </c:pt>
                <c:pt idx="3">
                  <c:v>209</c:v>
                </c:pt>
                <c:pt idx="4">
                  <c:v>764</c:v>
                </c:pt>
                <c:pt idx="5">
                  <c:v>874</c:v>
                </c:pt>
                <c:pt idx="6">
                  <c:v>2766</c:v>
                </c:pt>
                <c:pt idx="7">
                  <c:v>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EA-469E-AB55-7BE53AE9466E}"/>
            </c:ext>
          </c:extLst>
        </c:ser>
        <c:ser>
          <c:idx val="1"/>
          <c:order val="1"/>
          <c:tx>
            <c:strRef>
              <c:f>'G1'!$D$4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'G1'!$B$5:$B$12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'G1'!$D$5:$D$12</c:f>
              <c:numCache>
                <c:formatCode>#,##0</c:formatCode>
                <c:ptCount val="8"/>
                <c:pt idx="0">
                  <c:v>250</c:v>
                </c:pt>
                <c:pt idx="1">
                  <c:v>519</c:v>
                </c:pt>
                <c:pt idx="2">
                  <c:v>996</c:v>
                </c:pt>
                <c:pt idx="3">
                  <c:v>220</c:v>
                </c:pt>
                <c:pt idx="4">
                  <c:v>928</c:v>
                </c:pt>
                <c:pt idx="5">
                  <c:v>906</c:v>
                </c:pt>
                <c:pt idx="6">
                  <c:v>3621</c:v>
                </c:pt>
                <c:pt idx="7">
                  <c:v>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EA-469E-AB55-7BE53AE946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84170392"/>
        <c:axId val="584171048"/>
      </c:barChart>
      <c:lineChart>
        <c:grouping val="standard"/>
        <c:varyColors val="0"/>
        <c:ser>
          <c:idx val="2"/>
          <c:order val="2"/>
          <c:tx>
            <c:strRef>
              <c:f>'G1'!$E$4</c:f>
              <c:strCache>
                <c:ptCount val="1"/>
                <c:pt idx="0">
                  <c:v>Muutus</c:v>
                </c:pt>
              </c:strCache>
            </c:strRef>
          </c:tx>
          <c:spPr>
            <a:ln w="6350" cap="rnd">
              <a:noFill/>
              <a:prstDash val="sysDot"/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'G1'!$B$5:$B$12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'G1'!$E$5:$E$12</c:f>
              <c:numCache>
                <c:formatCode>0%</c:formatCode>
                <c:ptCount val="8"/>
                <c:pt idx="0">
                  <c:v>5.0420168067226934E-2</c:v>
                </c:pt>
                <c:pt idx="1">
                  <c:v>0.25362318840579712</c:v>
                </c:pt>
                <c:pt idx="2">
                  <c:v>0.16764361078546308</c:v>
                </c:pt>
                <c:pt idx="3">
                  <c:v>5.2631578947368363E-2</c:v>
                </c:pt>
                <c:pt idx="4">
                  <c:v>0.21465968586387429</c:v>
                </c:pt>
                <c:pt idx="5">
                  <c:v>3.6613272311212919E-2</c:v>
                </c:pt>
                <c:pt idx="6">
                  <c:v>0.30911062906724518</c:v>
                </c:pt>
                <c:pt idx="7">
                  <c:v>0.29280397022332516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CBEA-469E-AB55-7BE53AE946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1656464"/>
        <c:axId val="601651544"/>
      </c:lineChart>
      <c:catAx>
        <c:axId val="584170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4171048"/>
        <c:crosses val="autoZero"/>
        <c:auto val="1"/>
        <c:lblAlgn val="ctr"/>
        <c:lblOffset val="100"/>
        <c:noMultiLvlLbl val="0"/>
      </c:catAx>
      <c:valAx>
        <c:axId val="58417104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4170392"/>
        <c:crosses val="autoZero"/>
        <c:crossBetween val="between"/>
      </c:valAx>
      <c:valAx>
        <c:axId val="60165154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1656464"/>
        <c:crosses val="max"/>
        <c:crossBetween val="between"/>
      </c:valAx>
      <c:catAx>
        <c:axId val="6016564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1651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'G1'!$C$28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'G1'!$C$29:$C$36</c:f>
              <c:numCache>
                <c:formatCode>0.0%</c:formatCode>
                <c:ptCount val="8"/>
                <c:pt idx="0">
                  <c:v>-3.7815126050420145E-2</c:v>
                </c:pt>
                <c:pt idx="1">
                  <c:v>0.12318840579710155</c:v>
                </c:pt>
                <c:pt idx="2">
                  <c:v>3.5169988276670949E-3</c:v>
                </c:pt>
                <c:pt idx="3">
                  <c:v>6.698564593301426E-2</c:v>
                </c:pt>
                <c:pt idx="4">
                  <c:v>1.4397905759162333E-2</c:v>
                </c:pt>
                <c:pt idx="5">
                  <c:v>2.4027459954233388E-2</c:v>
                </c:pt>
                <c:pt idx="6">
                  <c:v>1.0484454085321726E-2</c:v>
                </c:pt>
                <c:pt idx="7">
                  <c:v>2.4813895781636841E-3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8E-4CC6-8EF7-D903CC890D1C}"/>
            </c:ext>
          </c:extLst>
        </c:ser>
        <c:ser>
          <c:idx val="1"/>
          <c:order val="1"/>
          <c:tx>
            <c:strRef>
              <c:f>'G1'!$D$28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'G1'!$D$29:$D$36</c:f>
              <c:numCache>
                <c:formatCode>0.0%</c:formatCode>
                <c:ptCount val="8"/>
                <c:pt idx="0">
                  <c:v>0.10480349344978168</c:v>
                </c:pt>
                <c:pt idx="1">
                  <c:v>0.12043010752688166</c:v>
                </c:pt>
                <c:pt idx="2">
                  <c:v>2.8037383177569986E-2</c:v>
                </c:pt>
                <c:pt idx="3">
                  <c:v>4.0358744394618729E-2</c:v>
                </c:pt>
                <c:pt idx="4">
                  <c:v>4.5161290322580649E-2</c:v>
                </c:pt>
                <c:pt idx="5">
                  <c:v>-1.1173184357542443E-3</c:v>
                </c:pt>
                <c:pt idx="6">
                  <c:v>1.9677996422182487E-2</c:v>
                </c:pt>
                <c:pt idx="7">
                  <c:v>9.1584158415841666E-2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8E-4CC6-8EF7-D903CC890D1C}"/>
            </c:ext>
          </c:extLst>
        </c:ser>
        <c:ser>
          <c:idx val="2"/>
          <c:order val="2"/>
          <c:tx>
            <c:strRef>
              <c:f>'G1'!$E$28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'G1'!$E$29:$E$36</c:f>
              <c:numCache>
                <c:formatCode>0.0%</c:formatCode>
                <c:ptCount val="8"/>
                <c:pt idx="0">
                  <c:v>4.3478260869565188E-2</c:v>
                </c:pt>
                <c:pt idx="1">
                  <c:v>6.1420345489443307E-2</c:v>
                </c:pt>
                <c:pt idx="2">
                  <c:v>4.2045454545454497E-2</c:v>
                </c:pt>
                <c:pt idx="3">
                  <c:v>3.0172413793103425E-2</c:v>
                </c:pt>
                <c:pt idx="4">
                  <c:v>5.9259259259259345E-2</c:v>
                </c:pt>
                <c:pt idx="5">
                  <c:v>1.4541387024608499E-2</c:v>
                </c:pt>
                <c:pt idx="6">
                  <c:v>5.7543859649122897E-2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8E-4CC6-8EF7-D903CC890D1C}"/>
            </c:ext>
          </c:extLst>
        </c:ser>
        <c:ser>
          <c:idx val="3"/>
          <c:order val="3"/>
          <c:tx>
            <c:strRef>
              <c:f>'G1'!$F$28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'G1'!$F$29:$F$36</c:f>
              <c:numCache>
                <c:formatCode>0.0%</c:formatCode>
                <c:ptCount val="8"/>
                <c:pt idx="0">
                  <c:v>-2.6515151515151492E-2</c:v>
                </c:pt>
                <c:pt idx="1">
                  <c:v>-4.1591320072332683E-2</c:v>
                </c:pt>
                <c:pt idx="2">
                  <c:v>2.0719738276990141E-2</c:v>
                </c:pt>
                <c:pt idx="3">
                  <c:v>-2.0920502092050208E-2</c:v>
                </c:pt>
                <c:pt idx="4">
                  <c:v>8.1585081585080488E-3</c:v>
                </c:pt>
                <c:pt idx="5">
                  <c:v>-4.4101433296581671E-3</c:v>
                </c:pt>
                <c:pt idx="6">
                  <c:v>7.2992700729926918E-2</c:v>
                </c:pt>
                <c:pt idx="7">
                  <c:v>7.9365079365079305E-2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8E-4CC6-8EF7-D903CC890D1C}"/>
            </c:ext>
          </c:extLst>
        </c:ser>
        <c:ser>
          <c:idx val="4"/>
          <c:order val="4"/>
          <c:tx>
            <c:strRef>
              <c:f>'G1'!$G$28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'G1'!$G$29:$G$36</c:f>
              <c:numCache>
                <c:formatCode>0.0%</c:formatCode>
                <c:ptCount val="8"/>
                <c:pt idx="0">
                  <c:v>-3.5019455252918275E-2</c:v>
                </c:pt>
                <c:pt idx="1">
                  <c:v>1.5094339622641506E-2</c:v>
                </c:pt>
                <c:pt idx="2">
                  <c:v>2.7777777777777679E-2</c:v>
                </c:pt>
                <c:pt idx="3">
                  <c:v>-8.5470085470085166E-3</c:v>
                </c:pt>
                <c:pt idx="4">
                  <c:v>3.2369942196531776E-2</c:v>
                </c:pt>
                <c:pt idx="5">
                  <c:v>0</c:v>
                </c:pt>
                <c:pt idx="6">
                  <c:v>6.3698206555349302E-2</c:v>
                </c:pt>
                <c:pt idx="7">
                  <c:v>4.2016806722689148E-2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8E-4CC6-8EF7-D903CC890D1C}"/>
            </c:ext>
          </c:extLst>
        </c:ser>
        <c:ser>
          <c:idx val="5"/>
          <c:order val="5"/>
          <c:tx>
            <c:strRef>
              <c:f>'G1'!$H$28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'G1'!$H$29:$H$36</c:f>
              <c:numCache>
                <c:formatCode>0.0%</c:formatCode>
                <c:ptCount val="8"/>
                <c:pt idx="0">
                  <c:v>8.0645161290322509E-3</c:v>
                </c:pt>
                <c:pt idx="1">
                  <c:v>-3.5315985130111471E-2</c:v>
                </c:pt>
                <c:pt idx="2">
                  <c:v>3.5343035343035289E-2</c:v>
                </c:pt>
                <c:pt idx="3">
                  <c:v>-5.1724137931034475E-2</c:v>
                </c:pt>
                <c:pt idx="4">
                  <c:v>3.919372900335949E-2</c:v>
                </c:pt>
                <c:pt idx="5">
                  <c:v>3.3222591362125353E-3</c:v>
                </c:pt>
                <c:pt idx="6">
                  <c:v>5.2616279069767513E-2</c:v>
                </c:pt>
                <c:pt idx="7">
                  <c:v>5.0403225806451513E-2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D8E-4CC6-8EF7-D903CC890D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14404112"/>
        <c:axId val="714408704"/>
      </c:barChart>
      <c:catAx>
        <c:axId val="71440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8704"/>
        <c:crosses val="autoZero"/>
        <c:auto val="1"/>
        <c:lblAlgn val="ctr"/>
        <c:lblOffset val="100"/>
        <c:noMultiLvlLbl val="0"/>
      </c:catAx>
      <c:valAx>
        <c:axId val="7144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3"/>
          <c:order val="0"/>
          <c:tx>
            <c:strRef>
              <c:f>'G1'!$C$79</c:f>
              <c:strCache>
                <c:ptCount val="1"/>
                <c:pt idx="0">
                  <c:v>Lapsed 0-6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'G1'!$B$80:$B$87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'G1'!$C$80:$C$87</c:f>
              <c:numCache>
                <c:formatCode>0%</c:formatCode>
                <c:ptCount val="8"/>
                <c:pt idx="0">
                  <c:v>0.06</c:v>
                </c:pt>
                <c:pt idx="1">
                  <c:v>6.9364161849710976E-2</c:v>
                </c:pt>
                <c:pt idx="2">
                  <c:v>6.7269076305220887E-2</c:v>
                </c:pt>
                <c:pt idx="3">
                  <c:v>3.6363636363636362E-2</c:v>
                </c:pt>
                <c:pt idx="4">
                  <c:v>4.5258620689655173E-2</c:v>
                </c:pt>
                <c:pt idx="5">
                  <c:v>7.8366445916114788E-2</c:v>
                </c:pt>
                <c:pt idx="6">
                  <c:v>9.3896713615023469E-2</c:v>
                </c:pt>
                <c:pt idx="7">
                  <c:v>0.11132437619961612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A5-4F97-B7CD-8CE6C3F89789}"/>
            </c:ext>
          </c:extLst>
        </c:ser>
        <c:ser>
          <c:idx val="2"/>
          <c:order val="1"/>
          <c:tx>
            <c:strRef>
              <c:f>'G1'!$D$79</c:f>
              <c:strCache>
                <c:ptCount val="1"/>
                <c:pt idx="0">
                  <c:v>Lapsed 7-18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'G1'!$B$80:$B$87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'G1'!$D$80:$D$87</c:f>
              <c:numCache>
                <c:formatCode>0%</c:formatCode>
                <c:ptCount val="8"/>
                <c:pt idx="0">
                  <c:v>0.184</c:v>
                </c:pt>
                <c:pt idx="1">
                  <c:v>0.11175337186897881</c:v>
                </c:pt>
                <c:pt idx="2">
                  <c:v>0.16265060240963855</c:v>
                </c:pt>
                <c:pt idx="3">
                  <c:v>0.11818181818181818</c:v>
                </c:pt>
                <c:pt idx="4">
                  <c:v>0.14116379310344829</c:v>
                </c:pt>
                <c:pt idx="5">
                  <c:v>0.17328918322295805</c:v>
                </c:pt>
                <c:pt idx="6">
                  <c:v>0.17426125379729357</c:v>
                </c:pt>
                <c:pt idx="7">
                  <c:v>0.16698656429942418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A5-4F97-B7CD-8CE6C3F89789}"/>
            </c:ext>
          </c:extLst>
        </c:ser>
        <c:ser>
          <c:idx val="1"/>
          <c:order val="2"/>
          <c:tx>
            <c:strRef>
              <c:f>'G1'!$E$79</c:f>
              <c:strCache>
                <c:ptCount val="1"/>
                <c:pt idx="0">
                  <c:v>Tööealised 19-64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'G1'!$B$80:$B$87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'G1'!$E$80:$E$87</c:f>
              <c:numCache>
                <c:formatCode>0%</c:formatCode>
                <c:ptCount val="8"/>
                <c:pt idx="0">
                  <c:v>0.63600000000000001</c:v>
                </c:pt>
                <c:pt idx="1">
                  <c:v>0.60886319845857417</c:v>
                </c:pt>
                <c:pt idx="2">
                  <c:v>0.58132530120481929</c:v>
                </c:pt>
                <c:pt idx="3">
                  <c:v>0.5636363636363636</c:v>
                </c:pt>
                <c:pt idx="4">
                  <c:v>0.61853448275862066</c:v>
                </c:pt>
                <c:pt idx="5">
                  <c:v>0.5938189845474614</c:v>
                </c:pt>
                <c:pt idx="6">
                  <c:v>0.59541563104114881</c:v>
                </c:pt>
                <c:pt idx="7">
                  <c:v>0.61228406909788868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A5-4F97-B7CD-8CE6C3F89789}"/>
            </c:ext>
          </c:extLst>
        </c:ser>
        <c:ser>
          <c:idx val="0"/>
          <c:order val="3"/>
          <c:tx>
            <c:strRef>
              <c:f>'G1'!$F$79</c:f>
              <c:strCache>
                <c:ptCount val="1"/>
                <c:pt idx="0">
                  <c:v>Eakad 65+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'G1'!$B$80:$B$87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'G1'!$F$80:$F$87</c:f>
              <c:numCache>
                <c:formatCode>0%</c:formatCode>
                <c:ptCount val="8"/>
                <c:pt idx="0">
                  <c:v>0.12</c:v>
                </c:pt>
                <c:pt idx="1">
                  <c:v>0.21001926782273603</c:v>
                </c:pt>
                <c:pt idx="2">
                  <c:v>0.18875502008032127</c:v>
                </c:pt>
                <c:pt idx="3">
                  <c:v>0.2818181818181818</c:v>
                </c:pt>
                <c:pt idx="4">
                  <c:v>0.19504310344827586</c:v>
                </c:pt>
                <c:pt idx="5">
                  <c:v>0.1545253863134658</c:v>
                </c:pt>
                <c:pt idx="6">
                  <c:v>0.1364264015465341</c:v>
                </c:pt>
                <c:pt idx="7">
                  <c:v>0.10940499040307101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A5-4F97-B7CD-8CE6C3F897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07895368"/>
        <c:axId val="607903240"/>
      </c:barChart>
      <c:catAx>
        <c:axId val="607895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7903240"/>
        <c:crosses val="autoZero"/>
        <c:auto val="1"/>
        <c:lblAlgn val="ctr"/>
        <c:lblOffset val="100"/>
        <c:noMultiLvlLbl val="0"/>
      </c:catAx>
      <c:valAx>
        <c:axId val="607903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7895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'G3'!$C$32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'G3'!$B$33:$B$40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'G3'!$C$33:$C$40</c:f>
              <c:numCache>
                <c:formatCode>General</c:formatCode>
                <c:ptCount val="8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15</c:v>
                </c:pt>
                <c:pt idx="6">
                  <c:v>39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D1-4E67-871D-C6E6EE6C045B}"/>
            </c:ext>
          </c:extLst>
        </c:ser>
        <c:ser>
          <c:idx val="1"/>
          <c:order val="1"/>
          <c:tx>
            <c:strRef>
              <c:f>'G3'!$D$32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'G3'!$B$33:$B$40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'G3'!$D$33:$D$40</c:f>
              <c:numCache>
                <c:formatCode>General</c:formatCode>
                <c:ptCount val="8"/>
                <c:pt idx="0">
                  <c:v>5</c:v>
                </c:pt>
                <c:pt idx="1">
                  <c:v>5</c:v>
                </c:pt>
                <c:pt idx="2">
                  <c:v>13</c:v>
                </c:pt>
                <c:pt idx="3">
                  <c:v>1</c:v>
                </c:pt>
                <c:pt idx="4">
                  <c:v>6</c:v>
                </c:pt>
                <c:pt idx="5">
                  <c:v>16</c:v>
                </c:pt>
                <c:pt idx="6">
                  <c:v>21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D1-4E67-871D-C6E6EE6C045B}"/>
            </c:ext>
          </c:extLst>
        </c:ser>
        <c:ser>
          <c:idx val="2"/>
          <c:order val="2"/>
          <c:tx>
            <c:strRef>
              <c:f>'G3'!$E$32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'G3'!$B$33:$B$40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'G3'!$E$33:$E$40</c:f>
              <c:numCache>
                <c:formatCode>General</c:formatCode>
                <c:ptCount val="8"/>
                <c:pt idx="0">
                  <c:v>1</c:v>
                </c:pt>
                <c:pt idx="1">
                  <c:v>5</c:v>
                </c:pt>
                <c:pt idx="2">
                  <c:v>7</c:v>
                </c:pt>
                <c:pt idx="3">
                  <c:v>3</c:v>
                </c:pt>
                <c:pt idx="4">
                  <c:v>1</c:v>
                </c:pt>
                <c:pt idx="5">
                  <c:v>3</c:v>
                </c:pt>
                <c:pt idx="6">
                  <c:v>28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D1-4E67-871D-C6E6EE6C045B}"/>
            </c:ext>
          </c:extLst>
        </c:ser>
        <c:ser>
          <c:idx val="3"/>
          <c:order val="3"/>
          <c:tx>
            <c:strRef>
              <c:f>'G3'!$F$32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'G3'!$B$33:$B$40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'G3'!$F$33:$F$40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7</c:v>
                </c:pt>
                <c:pt idx="3">
                  <c:v>0</c:v>
                </c:pt>
                <c:pt idx="4">
                  <c:v>4</c:v>
                </c:pt>
                <c:pt idx="5">
                  <c:v>7</c:v>
                </c:pt>
                <c:pt idx="6">
                  <c:v>27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D1-4E67-871D-C6E6EE6C045B}"/>
            </c:ext>
          </c:extLst>
        </c:ser>
        <c:ser>
          <c:idx val="4"/>
          <c:order val="4"/>
          <c:tx>
            <c:strRef>
              <c:f>'G3'!$G$32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'G3'!$B$33:$B$40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'G3'!$G$33:$G$40</c:f>
              <c:numCache>
                <c:formatCode>General</c:formatCode>
                <c:ptCount val="8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0</c:v>
                </c:pt>
                <c:pt idx="4">
                  <c:v>4</c:v>
                </c:pt>
                <c:pt idx="5">
                  <c:v>6</c:v>
                </c:pt>
                <c:pt idx="6">
                  <c:v>32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D1-4E67-871D-C6E6EE6C045B}"/>
            </c:ext>
          </c:extLst>
        </c:ser>
        <c:ser>
          <c:idx val="5"/>
          <c:order val="5"/>
          <c:tx>
            <c:strRef>
              <c:f>'G3'!$H$32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'G3'!$B$33:$B$40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'G3'!$H$33:$H$40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5</c:v>
                </c:pt>
                <c:pt idx="5">
                  <c:v>5</c:v>
                </c:pt>
                <c:pt idx="6">
                  <c:v>38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D1-4E67-871D-C6E6EE6C04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031136"/>
        <c:axId val="75641984"/>
      </c:barChart>
      <c:catAx>
        <c:axId val="21203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5641984"/>
        <c:crosses val="autoZero"/>
        <c:auto val="1"/>
        <c:lblAlgn val="ctr"/>
        <c:lblOffset val="100"/>
        <c:noMultiLvlLbl val="0"/>
      </c:catAx>
      <c:valAx>
        <c:axId val="75641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21203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'G5'!$C$28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'G5'!$C$29:$C$36</c:f>
              <c:numCache>
                <c:formatCode>General</c:formatCode>
                <c:ptCount val="8"/>
                <c:pt idx="0">
                  <c:v>-3</c:v>
                </c:pt>
                <c:pt idx="1">
                  <c:v>0</c:v>
                </c:pt>
                <c:pt idx="2">
                  <c:v>-1</c:v>
                </c:pt>
                <c:pt idx="3">
                  <c:v>2</c:v>
                </c:pt>
                <c:pt idx="4">
                  <c:v>-1</c:v>
                </c:pt>
                <c:pt idx="5">
                  <c:v>9</c:v>
                </c:pt>
                <c:pt idx="6">
                  <c:v>21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E9-4A56-8C8E-44D78F10D8BB}"/>
            </c:ext>
          </c:extLst>
        </c:ser>
        <c:ser>
          <c:idx val="1"/>
          <c:order val="1"/>
          <c:tx>
            <c:strRef>
              <c:f>'G5'!$D$28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'G5'!$D$29:$D$36</c:f>
              <c:numCache>
                <c:formatCode>General</c:formatCode>
                <c:ptCount val="8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-1</c:v>
                </c:pt>
                <c:pt idx="5">
                  <c:v>10</c:v>
                </c:pt>
                <c:pt idx="6">
                  <c:v>-12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E9-4A56-8C8E-44D78F10D8BB}"/>
            </c:ext>
          </c:extLst>
        </c:ser>
        <c:ser>
          <c:idx val="2"/>
          <c:order val="2"/>
          <c:tx>
            <c:strRef>
              <c:f>'G5'!$E$28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'G5'!$E$29:$E$36</c:f>
              <c:numCache>
                <c:formatCode>General</c:formatCode>
                <c:ptCount val="8"/>
                <c:pt idx="0">
                  <c:v>-1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-7</c:v>
                </c:pt>
                <c:pt idx="5">
                  <c:v>-6</c:v>
                </c:pt>
                <c:pt idx="6">
                  <c:v>-2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E9-4A56-8C8E-44D78F10D8BB}"/>
            </c:ext>
          </c:extLst>
        </c:ser>
        <c:ser>
          <c:idx val="3"/>
          <c:order val="3"/>
          <c:tx>
            <c:strRef>
              <c:f>'G5'!$F$28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'G5'!$F$29:$F$36</c:f>
              <c:numCache>
                <c:formatCode>General</c:formatCode>
                <c:ptCount val="8"/>
                <c:pt idx="0">
                  <c:v>-3</c:v>
                </c:pt>
                <c:pt idx="1">
                  <c:v>-2</c:v>
                </c:pt>
                <c:pt idx="2">
                  <c:v>-6</c:v>
                </c:pt>
                <c:pt idx="3">
                  <c:v>-3</c:v>
                </c:pt>
                <c:pt idx="4">
                  <c:v>-5</c:v>
                </c:pt>
                <c:pt idx="5">
                  <c:v>-2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E9-4A56-8C8E-44D78F10D8BB}"/>
            </c:ext>
          </c:extLst>
        </c:ser>
        <c:ser>
          <c:idx val="4"/>
          <c:order val="4"/>
          <c:tx>
            <c:strRef>
              <c:f>'G5'!$G$28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'G5'!$G$29:$G$36</c:f>
              <c:numCache>
                <c:formatCode>General</c:formatCode>
                <c:ptCount val="8"/>
                <c:pt idx="0">
                  <c:v>-3</c:v>
                </c:pt>
                <c:pt idx="1">
                  <c:v>0</c:v>
                </c:pt>
                <c:pt idx="2">
                  <c:v>-5</c:v>
                </c:pt>
                <c:pt idx="3">
                  <c:v>-1</c:v>
                </c:pt>
                <c:pt idx="4">
                  <c:v>-1</c:v>
                </c:pt>
                <c:pt idx="5">
                  <c:v>-2</c:v>
                </c:pt>
                <c:pt idx="6">
                  <c:v>-2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E9-4A56-8C8E-44D78F10D8BB}"/>
            </c:ext>
          </c:extLst>
        </c:ser>
        <c:ser>
          <c:idx val="5"/>
          <c:order val="5"/>
          <c:tx>
            <c:strRef>
              <c:f>'G5'!$H$28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'G5'!$B$29:$B$36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'G5'!$H$29:$H$36</c:f>
              <c:numCache>
                <c:formatCode>General</c:formatCode>
                <c:ptCount val="8"/>
                <c:pt idx="0">
                  <c:v>-1</c:v>
                </c:pt>
                <c:pt idx="1">
                  <c:v>-1</c:v>
                </c:pt>
                <c:pt idx="2">
                  <c:v>-4</c:v>
                </c:pt>
                <c:pt idx="3">
                  <c:v>-3</c:v>
                </c:pt>
                <c:pt idx="4">
                  <c:v>-5</c:v>
                </c:pt>
                <c:pt idx="5">
                  <c:v>-2</c:v>
                </c:pt>
                <c:pt idx="6">
                  <c:v>12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2E9-4A56-8C8E-44D78F10D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14404112"/>
        <c:axId val="714408704"/>
      </c:barChart>
      <c:catAx>
        <c:axId val="71440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8704"/>
        <c:crosses val="autoZero"/>
        <c:auto val="1"/>
        <c:lblAlgn val="ctr"/>
        <c:lblOffset val="100"/>
        <c:noMultiLvlLbl val="0"/>
      </c:catAx>
      <c:valAx>
        <c:axId val="7144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'G5'!$C$28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'G5'!$B$59:$B$66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'G5'!$C$59:$C$66</c:f>
              <c:numCache>
                <c:formatCode>General</c:formatCode>
                <c:ptCount val="8"/>
                <c:pt idx="0">
                  <c:v>-6</c:v>
                </c:pt>
                <c:pt idx="1">
                  <c:v>51</c:v>
                </c:pt>
                <c:pt idx="2">
                  <c:v>4</c:v>
                </c:pt>
                <c:pt idx="3">
                  <c:v>12</c:v>
                </c:pt>
                <c:pt idx="4">
                  <c:v>12</c:v>
                </c:pt>
                <c:pt idx="5">
                  <c:v>12</c:v>
                </c:pt>
                <c:pt idx="6">
                  <c:v>8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9E-40B1-ABBC-E0F7F6631C72}"/>
            </c:ext>
          </c:extLst>
        </c:ser>
        <c:ser>
          <c:idx val="1"/>
          <c:order val="1"/>
          <c:tx>
            <c:strRef>
              <c:f>'G5'!$D$28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'G5'!$B$59:$B$66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'G5'!$D$59:$D$66</c:f>
              <c:numCache>
                <c:formatCode>General</c:formatCode>
                <c:ptCount val="8"/>
                <c:pt idx="0">
                  <c:v>21</c:v>
                </c:pt>
                <c:pt idx="1">
                  <c:v>53</c:v>
                </c:pt>
                <c:pt idx="2">
                  <c:v>22</c:v>
                </c:pt>
                <c:pt idx="3">
                  <c:v>9</c:v>
                </c:pt>
                <c:pt idx="4">
                  <c:v>36</c:v>
                </c:pt>
                <c:pt idx="5">
                  <c:v>-11</c:v>
                </c:pt>
                <c:pt idx="6">
                  <c:v>67</c:v>
                </c:pt>
                <c:pt idx="7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E-40B1-ABBC-E0F7F6631C72}"/>
            </c:ext>
          </c:extLst>
        </c:ser>
        <c:ser>
          <c:idx val="2"/>
          <c:order val="2"/>
          <c:tx>
            <c:strRef>
              <c:f>'G5'!$E$28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'G5'!$B$59:$B$66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'G5'!$E$59:$E$66</c:f>
              <c:numCache>
                <c:formatCode>General</c:formatCode>
                <c:ptCount val="8"/>
                <c:pt idx="0">
                  <c:v>12</c:v>
                </c:pt>
                <c:pt idx="1">
                  <c:v>30</c:v>
                </c:pt>
                <c:pt idx="2">
                  <c:v>35</c:v>
                </c:pt>
                <c:pt idx="3">
                  <c:v>4</c:v>
                </c:pt>
                <c:pt idx="4">
                  <c:v>55</c:v>
                </c:pt>
                <c:pt idx="5">
                  <c:v>19</c:v>
                </c:pt>
                <c:pt idx="6">
                  <c:v>166</c:v>
                </c:pt>
                <c:pt idx="7">
                  <c:v>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9E-40B1-ABBC-E0F7F6631C72}"/>
            </c:ext>
          </c:extLst>
        </c:ser>
        <c:ser>
          <c:idx val="3"/>
          <c:order val="3"/>
          <c:tx>
            <c:strRef>
              <c:f>'G5'!$F$28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'G5'!$B$59:$B$66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'G5'!$F$59:$F$66</c:f>
              <c:numCache>
                <c:formatCode>General</c:formatCode>
                <c:ptCount val="8"/>
                <c:pt idx="0">
                  <c:v>-4</c:v>
                </c:pt>
                <c:pt idx="1">
                  <c:v>-21</c:v>
                </c:pt>
                <c:pt idx="2">
                  <c:v>25</c:v>
                </c:pt>
                <c:pt idx="3">
                  <c:v>-2</c:v>
                </c:pt>
                <c:pt idx="4">
                  <c:v>12</c:v>
                </c:pt>
                <c:pt idx="5">
                  <c:v>-2</c:v>
                </c:pt>
                <c:pt idx="6">
                  <c:v>219</c:v>
                </c:pt>
                <c:pt idx="7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9E-40B1-ABBC-E0F7F6631C72}"/>
            </c:ext>
          </c:extLst>
        </c:ser>
        <c:ser>
          <c:idx val="4"/>
          <c:order val="4"/>
          <c:tx>
            <c:strRef>
              <c:f>'G5'!$G$28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'G5'!$B$59:$B$66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'G5'!$G$59:$G$66</c:f>
              <c:numCache>
                <c:formatCode>General</c:formatCode>
                <c:ptCount val="8"/>
                <c:pt idx="0">
                  <c:v>-6</c:v>
                </c:pt>
                <c:pt idx="1">
                  <c:v>8</c:v>
                </c:pt>
                <c:pt idx="2">
                  <c:v>31</c:v>
                </c:pt>
                <c:pt idx="3">
                  <c:v>-1</c:v>
                </c:pt>
                <c:pt idx="4">
                  <c:v>29</c:v>
                </c:pt>
                <c:pt idx="5">
                  <c:v>2</c:v>
                </c:pt>
                <c:pt idx="6">
                  <c:v>208</c:v>
                </c:pt>
                <c:pt idx="7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9E-40B1-ABBC-E0F7F6631C72}"/>
            </c:ext>
          </c:extLst>
        </c:ser>
        <c:ser>
          <c:idx val="5"/>
          <c:order val="5"/>
          <c:tx>
            <c:strRef>
              <c:f>'G5'!$H$28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'G5'!$B$59:$B$66</c:f>
              <c:strCache>
                <c:ptCount val="8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</c:strCache>
            </c:strRef>
          </c:cat>
          <c:val>
            <c:numRef>
              <c:f>'G5'!$H$59:$H$66</c:f>
              <c:numCache>
                <c:formatCode>General</c:formatCode>
                <c:ptCount val="8"/>
                <c:pt idx="0">
                  <c:v>3</c:v>
                </c:pt>
                <c:pt idx="1">
                  <c:v>-18</c:v>
                </c:pt>
                <c:pt idx="2">
                  <c:v>38</c:v>
                </c:pt>
                <c:pt idx="3">
                  <c:v>-9</c:v>
                </c:pt>
                <c:pt idx="4">
                  <c:v>40</c:v>
                </c:pt>
                <c:pt idx="5">
                  <c:v>5</c:v>
                </c:pt>
                <c:pt idx="6">
                  <c:v>169</c:v>
                </c:pt>
                <c:pt idx="7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9E-40B1-ABBC-E0F7F6631C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14404112"/>
        <c:axId val="714408704"/>
      </c:barChart>
      <c:catAx>
        <c:axId val="71440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8704"/>
        <c:crosses val="autoZero"/>
        <c:auto val="1"/>
        <c:lblAlgn val="ctr"/>
        <c:lblOffset val="100"/>
        <c:noMultiLvlLbl val="0"/>
      </c:catAx>
      <c:valAx>
        <c:axId val="7144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6962378860681192E-2"/>
          <c:y val="8.8732074131046626E-2"/>
          <c:w val="0.91274513888888886"/>
          <c:h val="0.74927187105832238"/>
        </c:manualLayout>
      </c:layout>
      <c:barChart>
        <c:barDir val="col"/>
        <c:grouping val="clustered"/>
        <c:varyColors val="0"/>
        <c:ser>
          <c:idx val="5"/>
          <c:order val="0"/>
          <c:tx>
            <c:strRef>
              <c:f>TFR!$B$17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TFR!$B$18:$B$26</c:f>
              <c:numCache>
                <c:formatCode>0.00</c:formatCode>
                <c:ptCount val="9"/>
                <c:pt idx="0">
                  <c:v>0</c:v>
                </c:pt>
                <c:pt idx="1">
                  <c:v>0.78786610590017347</c:v>
                </c:pt>
                <c:pt idx="2">
                  <c:v>1.3864030137874852</c:v>
                </c:pt>
                <c:pt idx="3">
                  <c:v>9.182543599868378</c:v>
                </c:pt>
                <c:pt idx="4" formatCode="#,##0.00">
                  <c:v>0.93086433525029522</c:v>
                </c:pt>
                <c:pt idx="5" formatCode="#,##0.00">
                  <c:v>2.6592322480829194</c:v>
                </c:pt>
                <c:pt idx="6" formatCode="#,##0.00">
                  <c:v>2.1923283704441414</c:v>
                </c:pt>
                <c:pt idx="7" formatCode="#,##0.00">
                  <c:v>3.2774255565697787</c:v>
                </c:pt>
                <c:pt idx="8" formatCode="#,##0.00">
                  <c:v>1.9384555122683245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E8-4A09-A302-5DD7604AEB63}"/>
            </c:ext>
          </c:extLst>
        </c:ser>
        <c:ser>
          <c:idx val="0"/>
          <c:order val="1"/>
          <c:tx>
            <c:strRef>
              <c:f>TFR!$C$17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TFR!$C$18:$C$26</c:f>
              <c:numCache>
                <c:formatCode>0.00</c:formatCode>
                <c:ptCount val="9"/>
                <c:pt idx="0">
                  <c:v>3.3289061819027976</c:v>
                </c:pt>
                <c:pt idx="1">
                  <c:v>1.655861836473778</c:v>
                </c:pt>
                <c:pt idx="2">
                  <c:v>3.3989166394483759</c:v>
                </c:pt>
                <c:pt idx="3">
                  <c:v>1.5306335371215609</c:v>
                </c:pt>
                <c:pt idx="4" formatCode="#,##0.00">
                  <c:v>1.8848156405030372</c:v>
                </c:pt>
                <c:pt idx="5" formatCode="#,##0.00">
                  <c:v>2.9374277204003896</c:v>
                </c:pt>
                <c:pt idx="6" formatCode="#,##0.00">
                  <c:v>1.146346394960688</c:v>
                </c:pt>
                <c:pt idx="7" formatCode="#,##0.00">
                  <c:v>2.1474845924945059</c:v>
                </c:pt>
                <c:pt idx="8" formatCode="#,##0.00">
                  <c:v>1.8239722183219655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E8-4A09-A302-5DD7604AEB63}"/>
            </c:ext>
          </c:extLst>
        </c:ser>
        <c:ser>
          <c:idx val="1"/>
          <c:order val="2"/>
          <c:tx>
            <c:strRef>
              <c:f>TFR!$D$17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TFR!$D$18:$D$26</c:f>
              <c:numCache>
                <c:formatCode>0.00</c:formatCode>
                <c:ptCount val="9"/>
                <c:pt idx="0">
                  <c:v>0.64470381635308682</c:v>
                </c:pt>
                <c:pt idx="1">
                  <c:v>1.4585639239651713</c:v>
                </c:pt>
                <c:pt idx="2">
                  <c:v>1.9636244415134678</c:v>
                </c:pt>
                <c:pt idx="3">
                  <c:v>4.4563922239069216</c:v>
                </c:pt>
                <c:pt idx="4" formatCode="#,##0.00">
                  <c:v>0.32466540514284248</c:v>
                </c:pt>
                <c:pt idx="5" formatCode="#,##0.00">
                  <c:v>0.56346601256618656</c:v>
                </c:pt>
                <c:pt idx="6" formatCode="#,##0.00">
                  <c:v>1.4898107712439956</c:v>
                </c:pt>
                <c:pt idx="7" formatCode="#,##0.00">
                  <c:v>3.868096767831708</c:v>
                </c:pt>
                <c:pt idx="8" formatCode="#,##0.00">
                  <c:v>1.3958870404455601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E8-4A09-A302-5DD7604AEB63}"/>
            </c:ext>
          </c:extLst>
        </c:ser>
        <c:ser>
          <c:idx val="2"/>
          <c:order val="3"/>
          <c:tx>
            <c:strRef>
              <c:f>TFR!$E$17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TFR!$E$18:$E$26</c:f>
              <c:numCache>
                <c:formatCode>0.00</c:formatCode>
                <c:ptCount val="9"/>
                <c:pt idx="0">
                  <c:v>1.2107637366258057</c:v>
                </c:pt>
                <c:pt idx="1">
                  <c:v>1.1997558876591135</c:v>
                </c:pt>
                <c:pt idx="2">
                  <c:v>2.0975210942952875</c:v>
                </c:pt>
                <c:pt idx="3">
                  <c:v>0</c:v>
                </c:pt>
                <c:pt idx="4" formatCode="#,##0.00">
                  <c:v>1.2142096246309573</c:v>
                </c:pt>
                <c:pt idx="5" formatCode="#,##0.00">
                  <c:v>1.3397958320391616</c:v>
                </c:pt>
                <c:pt idx="6" formatCode="#,##0.00">
                  <c:v>1.3710964659081912</c:v>
                </c:pt>
                <c:pt idx="7" formatCode="#,##0.00">
                  <c:v>1.9508198841500943</c:v>
                </c:pt>
                <c:pt idx="8" formatCode="#,##0.00">
                  <c:v>1.3520212157320137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E8-4A09-A302-5DD7604AEB63}"/>
            </c:ext>
          </c:extLst>
        </c:ser>
        <c:ser>
          <c:idx val="3"/>
          <c:order val="4"/>
          <c:tx>
            <c:strRef>
              <c:f>TFR!$F$17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TFR!$F$18:$F$26</c:f>
              <c:numCache>
                <c:formatCode>0.00</c:formatCode>
                <c:ptCount val="9"/>
                <c:pt idx="0">
                  <c:v>0.77098020031382708</c:v>
                </c:pt>
                <c:pt idx="1">
                  <c:v>0.96544807866056215</c:v>
                </c:pt>
                <c:pt idx="2">
                  <c:v>1.1123413905183746</c:v>
                </c:pt>
                <c:pt idx="3">
                  <c:v>0</c:v>
                </c:pt>
                <c:pt idx="4" formatCode="#,##0.00">
                  <c:v>1.2050271071481458</c:v>
                </c:pt>
                <c:pt idx="5" formatCode="#,##0.00">
                  <c:v>1.1761251590834014</c:v>
                </c:pt>
                <c:pt idx="6" formatCode="#,##0.00">
                  <c:v>1.4576227214359943</c:v>
                </c:pt>
                <c:pt idx="7" formatCode="#,##0.00">
                  <c:v>3.9007765695021823</c:v>
                </c:pt>
                <c:pt idx="8" formatCode="#,##0.00">
                  <c:v>1.3535533962231114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E8-4A09-A302-5DD7604AEB63}"/>
            </c:ext>
          </c:extLst>
        </c:ser>
        <c:ser>
          <c:idx val="4"/>
          <c:order val="5"/>
          <c:tx>
            <c:strRef>
              <c:f>TFR!$G$17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TFR!$G$18:$G$26</c:f>
              <c:numCache>
                <c:formatCode>0.00</c:formatCode>
                <c:ptCount val="9"/>
                <c:pt idx="0">
                  <c:v>1.7192432202995196</c:v>
                </c:pt>
                <c:pt idx="1">
                  <c:v>1.0302465150379616</c:v>
                </c:pt>
                <c:pt idx="2">
                  <c:v>0.5123462955360838</c:v>
                </c:pt>
                <c:pt idx="3">
                  <c:v>0</c:v>
                </c:pt>
                <c:pt idx="4">
                  <c:v>1.6386892029428382</c:v>
                </c:pt>
                <c:pt idx="5" formatCode="#,##0.00">
                  <c:v>1.0329183308012921</c:v>
                </c:pt>
                <c:pt idx="6" formatCode="#,##0.00">
                  <c:v>1.5970695387725713</c:v>
                </c:pt>
                <c:pt idx="7">
                  <c:v>2.7943787020996589</c:v>
                </c:pt>
                <c:pt idx="8">
                  <c:v>1.4144011255828142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6E8-4A09-A302-5DD7604AEB63}"/>
            </c:ext>
          </c:extLst>
        </c:ser>
        <c:ser>
          <c:idx val="6"/>
          <c:order val="6"/>
          <c:tx>
            <c:strRef>
              <c:f>TFR!$H$17</c:f>
              <c:strCache>
                <c:ptCount val="1"/>
                <c:pt idx="0">
                  <c:v>2020-2022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TFR!$H$18:$H$26</c:f>
              <c:numCache>
                <c:formatCode>0.00</c:formatCode>
                <c:ptCount val="9"/>
                <c:pt idx="0">
                  <c:v>1.3245366660852949</c:v>
                </c:pt>
                <c:pt idx="1">
                  <c:v>1.3007639554463741</c:v>
                </c:pt>
                <c:pt idx="2">
                  <c:v>2.2496480315831096</c:v>
                </c:pt>
                <c:pt idx="3">
                  <c:v>5.0565231202989542</c:v>
                </c:pt>
                <c:pt idx="4">
                  <c:v>1.0467817936320583</c:v>
                </c:pt>
                <c:pt idx="5">
                  <c:v>2.0533753270164983</c:v>
                </c:pt>
                <c:pt idx="6">
                  <c:v>1.6094951788829419</c:v>
                </c:pt>
                <c:pt idx="7">
                  <c:v>3.0976689722986648</c:v>
                </c:pt>
                <c:pt idx="8">
                  <c:v>1.71943825701195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E8-4A09-A302-5DD7604AEB63}"/>
            </c:ext>
          </c:extLst>
        </c:ser>
        <c:ser>
          <c:idx val="7"/>
          <c:order val="7"/>
          <c:tx>
            <c:strRef>
              <c:f>TFR!$I$17</c:f>
              <c:strCache>
                <c:ptCount val="1"/>
                <c:pt idx="0">
                  <c:v>2023-2025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TFR!$I$18:$I$26</c:f>
              <c:numCache>
                <c:formatCode>0.00</c:formatCode>
                <c:ptCount val="9"/>
                <c:pt idx="0">
                  <c:v>1.2336623857463842</c:v>
                </c:pt>
                <c:pt idx="1">
                  <c:v>1.0651501604525457</c:v>
                </c:pt>
                <c:pt idx="2">
                  <c:v>1.2407362601165819</c:v>
                </c:pt>
                <c:pt idx="3">
                  <c:v>0</c:v>
                </c:pt>
                <c:pt idx="4">
                  <c:v>1.3526419782406469</c:v>
                </c:pt>
                <c:pt idx="5">
                  <c:v>1.1829464406412851</c:v>
                </c:pt>
                <c:pt idx="6">
                  <c:v>1.4752629087055855</c:v>
                </c:pt>
                <c:pt idx="7">
                  <c:v>2.8819917185839787</c:v>
                </c:pt>
                <c:pt idx="8">
                  <c:v>1.3733252458459797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6E8-4A09-A302-5DD7604AEB63}"/>
            </c:ext>
          </c:extLst>
        </c:ser>
        <c:ser>
          <c:idx val="8"/>
          <c:order val="8"/>
          <c:tx>
            <c:strRef>
              <c:f>TFR!$J$17</c:f>
              <c:strCache>
                <c:ptCount val="1"/>
                <c:pt idx="0">
                  <c:v>2020-2025</c:v>
                </c:pt>
              </c:strCache>
            </c:strRef>
          </c:tx>
          <c:spPr>
            <a:solidFill>
              <a:srgbClr val="DF532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TFR!$A$18:$A$26</c:f>
              <c:strCache>
                <c:ptCount val="9"/>
                <c:pt idx="0">
                  <c:v>Haljava</c:v>
                </c:pt>
                <c:pt idx="1">
                  <c:v>Iru</c:v>
                </c:pt>
                <c:pt idx="2">
                  <c:v>Jõelähtme</c:v>
                </c:pt>
                <c:pt idx="3">
                  <c:v>Kaberneeme</c:v>
                </c:pt>
                <c:pt idx="4">
                  <c:v>Kallavere</c:v>
                </c:pt>
                <c:pt idx="5">
                  <c:v>Kostivere</c:v>
                </c:pt>
                <c:pt idx="6">
                  <c:v>Loo</c:v>
                </c:pt>
                <c:pt idx="7">
                  <c:v>Neeme</c:v>
                </c:pt>
                <c:pt idx="8">
                  <c:v>Jõelähtme vald</c:v>
                </c:pt>
              </c:strCache>
            </c:strRef>
          </c:cat>
          <c:val>
            <c:numRef>
              <c:f>TFR!$J$18:$J$26</c:f>
              <c:numCache>
                <c:formatCode>0.00</c:formatCode>
                <c:ptCount val="9"/>
                <c:pt idx="0">
                  <c:v>1.2790995259158395</c:v>
                </c:pt>
                <c:pt idx="1">
                  <c:v>1.1829570579494599</c:v>
                </c:pt>
                <c:pt idx="2">
                  <c:v>1.7451921458498456</c:v>
                </c:pt>
                <c:pt idx="3">
                  <c:v>2.5282615601494771</c:v>
                </c:pt>
                <c:pt idx="4">
                  <c:v>1.1997118859363527</c:v>
                </c:pt>
                <c:pt idx="5">
                  <c:v>1.6181608838288917</c:v>
                </c:pt>
                <c:pt idx="6">
                  <c:v>1.5423790437942637</c:v>
                </c:pt>
                <c:pt idx="7">
                  <c:v>2.9898303454413218</c:v>
                </c:pt>
                <c:pt idx="8">
                  <c:v>1.5463817514289648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6E8-4A09-A302-5DD7604AE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4615424"/>
        <c:axId val="104615984"/>
      </c:barChart>
      <c:catAx>
        <c:axId val="10461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04615984"/>
        <c:crosses val="autoZero"/>
        <c:auto val="1"/>
        <c:lblAlgn val="ctr"/>
        <c:lblOffset val="100"/>
        <c:noMultiLvlLbl val="0"/>
      </c:catAx>
      <c:valAx>
        <c:axId val="104615984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0461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904722222222219"/>
          <c:y val="0.91923159722222225"/>
          <c:w val="0.64661516452670342"/>
          <c:h val="6.48447905940712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'G1'!$C$4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'G1'!$B$5:$B$7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'G1'!$C$5:$C$7</c:f>
              <c:numCache>
                <c:formatCode>#,##0</c:formatCode>
                <c:ptCount val="3"/>
                <c:pt idx="0">
                  <c:v>2091</c:v>
                </c:pt>
                <c:pt idx="1">
                  <c:v>3944</c:v>
                </c:pt>
                <c:pt idx="2">
                  <c:v>486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02-46CC-9494-5B97DDCCC947}"/>
            </c:ext>
          </c:extLst>
        </c:ser>
        <c:ser>
          <c:idx val="1"/>
          <c:order val="1"/>
          <c:tx>
            <c:strRef>
              <c:f>'G1'!$D$4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'G1'!$B$5:$B$7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'G1'!$D$5:$D$7</c:f>
              <c:numCache>
                <c:formatCode>#,##0</c:formatCode>
                <c:ptCount val="3"/>
                <c:pt idx="0">
                  <c:v>2281</c:v>
                </c:pt>
                <c:pt idx="1">
                  <c:v>5068</c:v>
                </c:pt>
                <c:pt idx="2">
                  <c:v>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02-46CC-9494-5B97DDCCC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84170392"/>
        <c:axId val="584171048"/>
      </c:barChart>
      <c:lineChart>
        <c:grouping val="standard"/>
        <c:varyColors val="0"/>
        <c:ser>
          <c:idx val="2"/>
          <c:order val="2"/>
          <c:tx>
            <c:strRef>
              <c:f>'G1'!$E$4</c:f>
              <c:strCache>
                <c:ptCount val="1"/>
                <c:pt idx="0">
                  <c:v>Muutus</c:v>
                </c:pt>
              </c:strCache>
            </c:strRef>
          </c:tx>
          <c:spPr>
            <a:ln w="6350" cap="rnd">
              <a:noFill/>
              <a:prstDash val="sysDot"/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'G1'!$B$5:$B$7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'G1'!$E$5:$E$7</c:f>
              <c:numCache>
                <c:formatCode>0%</c:formatCode>
                <c:ptCount val="3"/>
                <c:pt idx="0">
                  <c:v>9.0865614538498285E-2</c:v>
                </c:pt>
                <c:pt idx="1">
                  <c:v>0.28498985801217036</c:v>
                </c:pt>
                <c:pt idx="2">
                  <c:v>0.2592592592592593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7E02-46CC-9494-5B97DDCCC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1656464"/>
        <c:axId val="601651544"/>
      </c:lineChart>
      <c:catAx>
        <c:axId val="584170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4171048"/>
        <c:crosses val="autoZero"/>
        <c:auto val="1"/>
        <c:lblAlgn val="ctr"/>
        <c:lblOffset val="100"/>
        <c:noMultiLvlLbl val="0"/>
      </c:catAx>
      <c:valAx>
        <c:axId val="58417104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4170392"/>
        <c:crosses val="autoZero"/>
        <c:crossBetween val="between"/>
      </c:valAx>
      <c:valAx>
        <c:axId val="60165154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1656464"/>
        <c:crosses val="max"/>
        <c:crossBetween val="between"/>
      </c:valAx>
      <c:catAx>
        <c:axId val="6016564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1651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'KT1'!$BO$23</c:f>
              <c:strCache>
                <c:ptCount val="1"/>
                <c:pt idx="0">
                  <c:v>0 –6 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'KT1'!$BP$22:$BV$22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</c:numCache>
            </c:numRef>
          </c:cat>
          <c:val>
            <c:numRef>
              <c:f>'KT1'!$BP$23:$BV$23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23-4BF9-A14B-DB394097067E}"/>
            </c:ext>
          </c:extLst>
        </c:ser>
        <c:ser>
          <c:idx val="1"/>
          <c:order val="1"/>
          <c:tx>
            <c:strRef>
              <c:f>'KT1'!$BO$24</c:f>
              <c:strCache>
                <c:ptCount val="1"/>
                <c:pt idx="0">
                  <c:v>7 – 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'KT1'!$BP$22:$BV$22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</c:numCache>
            </c:numRef>
          </c:cat>
          <c:val>
            <c:numRef>
              <c:f>'KT1'!$BP$24:$BV$24</c:f>
              <c:numCache>
                <c:formatCode>General</c:formatCode>
                <c:ptCount val="7"/>
                <c:pt idx="0">
                  <c:v>6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23-4BF9-A14B-DB394097067E}"/>
            </c:ext>
          </c:extLst>
        </c:ser>
        <c:ser>
          <c:idx val="2"/>
          <c:order val="2"/>
          <c:tx>
            <c:strRef>
              <c:f>'KT1'!$BO$25</c:f>
              <c:strCache>
                <c:ptCount val="1"/>
                <c:pt idx="0">
                  <c:v>19 – 64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'KT1'!$BP$22:$BV$22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</c:numCache>
            </c:numRef>
          </c:cat>
          <c:val>
            <c:numRef>
              <c:f>'KT1'!$BP$25:$BV$25</c:f>
              <c:numCache>
                <c:formatCode>General</c:formatCode>
                <c:ptCount val="7"/>
                <c:pt idx="0">
                  <c:v>17</c:v>
                </c:pt>
                <c:pt idx="1">
                  <c:v>14</c:v>
                </c:pt>
                <c:pt idx="2">
                  <c:v>13</c:v>
                </c:pt>
                <c:pt idx="3">
                  <c:v>16</c:v>
                </c:pt>
                <c:pt idx="4">
                  <c:v>22</c:v>
                </c:pt>
                <c:pt idx="5">
                  <c:v>14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23-4BF9-A14B-DB394097067E}"/>
            </c:ext>
          </c:extLst>
        </c:ser>
        <c:ser>
          <c:idx val="3"/>
          <c:order val="3"/>
          <c:tx>
            <c:strRef>
              <c:f>'KT1'!$BO$26</c:f>
              <c:strCache>
                <c:ptCount val="1"/>
                <c:pt idx="0">
                  <c:v>65+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'KT1'!$BP$22:$BV$22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</c:numCache>
            </c:numRef>
          </c:cat>
          <c:val>
            <c:numRef>
              <c:f>'KT1'!$BP$26:$BV$26</c:f>
              <c:numCache>
                <c:formatCode>General</c:formatCode>
                <c:ptCount val="7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23-4BF9-A14B-DB3940970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01268223"/>
        <c:axId val="1101257407"/>
      </c:barChart>
      <c:lineChart>
        <c:grouping val="standard"/>
        <c:varyColors val="0"/>
        <c:ser>
          <c:idx val="4"/>
          <c:order val="4"/>
          <c:tx>
            <c:strRef>
              <c:f>'KT1'!$BO$27</c:f>
              <c:strCache>
                <c:ptCount val="1"/>
                <c:pt idx="0">
                  <c:v>Kokku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'KT1'!$BP$22:$BV$22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</c:numCache>
            </c:numRef>
          </c:cat>
          <c:val>
            <c:numRef>
              <c:f>'KT1'!$BP$27:$BV$27</c:f>
              <c:numCache>
                <c:formatCode>General</c:formatCode>
                <c:ptCount val="7"/>
                <c:pt idx="0">
                  <c:v>26</c:v>
                </c:pt>
                <c:pt idx="1">
                  <c:v>20</c:v>
                </c:pt>
                <c:pt idx="2">
                  <c:v>20</c:v>
                </c:pt>
                <c:pt idx="3">
                  <c:v>24</c:v>
                </c:pt>
                <c:pt idx="4">
                  <c:v>33</c:v>
                </c:pt>
                <c:pt idx="5">
                  <c:v>21</c:v>
                </c:pt>
                <c:pt idx="6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623-4BF9-A14B-DB3940970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1268223"/>
        <c:axId val="1101257407"/>
      </c:lineChart>
      <c:catAx>
        <c:axId val="1101268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101257407"/>
        <c:crosses val="autoZero"/>
        <c:auto val="1"/>
        <c:lblAlgn val="ctr"/>
        <c:lblOffset val="100"/>
        <c:noMultiLvlLbl val="0"/>
      </c:catAx>
      <c:valAx>
        <c:axId val="1101257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101268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'G1'!$C$28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'G1'!$B$29:$B$31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'G1'!$C$29:$C$31</c:f>
              <c:numCache>
                <c:formatCode>0.0%</c:formatCode>
                <c:ptCount val="3"/>
                <c:pt idx="0">
                  <c:v>1.3868962219033998E-2</c:v>
                </c:pt>
                <c:pt idx="1">
                  <c:v>2.3073022312373181E-2</c:v>
                </c:pt>
                <c:pt idx="2">
                  <c:v>2.057613168724215E-3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4B-4A08-B0D2-CAF7C16568E8}"/>
            </c:ext>
          </c:extLst>
        </c:ser>
        <c:ser>
          <c:idx val="1"/>
          <c:order val="1"/>
          <c:tx>
            <c:strRef>
              <c:f>'G1'!$D$28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'G1'!$B$29:$B$31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'G1'!$D$29:$D$31</c:f>
              <c:numCache>
                <c:formatCode>0.0%</c:formatCode>
                <c:ptCount val="3"/>
                <c:pt idx="0">
                  <c:v>2.2641509433962259E-2</c:v>
                </c:pt>
                <c:pt idx="1">
                  <c:v>3.618339529120207E-2</c:v>
                </c:pt>
                <c:pt idx="2">
                  <c:v>9.2402464065708401E-2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4B-4A08-B0D2-CAF7C16568E8}"/>
            </c:ext>
          </c:extLst>
        </c:ser>
        <c:ser>
          <c:idx val="2"/>
          <c:order val="2"/>
          <c:tx>
            <c:strRef>
              <c:f>'G1'!$E$28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'G1'!$B$29:$B$31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'G1'!$E$29:$E$31</c:f>
              <c:numCache>
                <c:formatCode>0.0%</c:formatCode>
                <c:ptCount val="3"/>
                <c:pt idx="0">
                  <c:v>2.9981549815498054E-2</c:v>
                </c:pt>
                <c:pt idx="1">
                  <c:v>5.8359244199952087E-2</c:v>
                </c:pt>
                <c:pt idx="2">
                  <c:v>5.6390977443609991E-3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4B-4A08-B0D2-CAF7C16568E8}"/>
            </c:ext>
          </c:extLst>
        </c:ser>
        <c:ser>
          <c:idx val="3"/>
          <c:order val="3"/>
          <c:tx>
            <c:strRef>
              <c:f>'G1'!$F$28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'G1'!$B$29:$B$31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'G1'!$F$29:$F$31</c:f>
              <c:numCache>
                <c:formatCode>0.0%</c:formatCode>
                <c:ptCount val="3"/>
                <c:pt idx="0">
                  <c:v>8.9565606806996101E-4</c:v>
                </c:pt>
                <c:pt idx="1">
                  <c:v>4.6101694915254177E-2</c:v>
                </c:pt>
                <c:pt idx="2">
                  <c:v>6.7289719626168143E-2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4B-4A08-B0D2-CAF7C16568E8}"/>
            </c:ext>
          </c:extLst>
        </c:ser>
        <c:ser>
          <c:idx val="4"/>
          <c:order val="4"/>
          <c:tx>
            <c:strRef>
              <c:f>'G1'!$G$28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'G1'!$B$29:$B$31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'G1'!$G$29:$G$31</c:f>
              <c:numCache>
                <c:formatCode>0.0%</c:formatCode>
                <c:ptCount val="3"/>
                <c:pt idx="0">
                  <c:v>7.1588366890380506E-3</c:v>
                </c:pt>
                <c:pt idx="1">
                  <c:v>5.2279109958954351E-2</c:v>
                </c:pt>
                <c:pt idx="2">
                  <c:v>3.327495621716281E-2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4B-4A08-B0D2-CAF7C16568E8}"/>
            </c:ext>
          </c:extLst>
        </c:ser>
        <c:ser>
          <c:idx val="5"/>
          <c:order val="5"/>
          <c:tx>
            <c:strRef>
              <c:f>'G1'!$H$28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'G1'!$B$29:$B$31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'G1'!$H$29:$H$31</c:f>
              <c:numCache>
                <c:formatCode>0.0%</c:formatCode>
                <c:ptCount val="3"/>
                <c:pt idx="0">
                  <c:v>1.3327410039982279E-2</c:v>
                </c:pt>
                <c:pt idx="1">
                  <c:v>4.0443440771915418E-2</c:v>
                </c:pt>
                <c:pt idx="2">
                  <c:v>3.7288135593220417E-2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4B-4A08-B0D2-CAF7C1656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14404112"/>
        <c:axId val="714408704"/>
      </c:barChart>
      <c:catAx>
        <c:axId val="71440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8704"/>
        <c:crosses val="autoZero"/>
        <c:auto val="1"/>
        <c:lblAlgn val="ctr"/>
        <c:lblOffset val="100"/>
        <c:noMultiLvlLbl val="0"/>
      </c:catAx>
      <c:valAx>
        <c:axId val="7144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3"/>
          <c:order val="0"/>
          <c:tx>
            <c:strRef>
              <c:f>'G1'!$C$79</c:f>
              <c:strCache>
                <c:ptCount val="1"/>
                <c:pt idx="0">
                  <c:v>Lapsed 0-6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'G1'!$B$80:$B$82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'G1'!$C$80:$C$82</c:f>
              <c:numCache>
                <c:formatCode>0%</c:formatCode>
                <c:ptCount val="3"/>
                <c:pt idx="0">
                  <c:v>6.7075843928101717E-2</c:v>
                </c:pt>
                <c:pt idx="1">
                  <c:v>8.2478295185477501E-2</c:v>
                </c:pt>
                <c:pt idx="2">
                  <c:v>0.10784313725490197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D-45F4-9132-F187E88C0184}"/>
            </c:ext>
          </c:extLst>
        </c:ser>
        <c:ser>
          <c:idx val="2"/>
          <c:order val="1"/>
          <c:tx>
            <c:strRef>
              <c:f>'G1'!$D$79</c:f>
              <c:strCache>
                <c:ptCount val="1"/>
                <c:pt idx="0">
                  <c:v>Lapsed 7-18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'G1'!$B$80:$B$82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'G1'!$D$80:$D$82</c:f>
              <c:numCache>
                <c:formatCode>0%</c:formatCode>
                <c:ptCount val="3"/>
                <c:pt idx="0">
                  <c:v>0.16483998246383166</c:v>
                </c:pt>
                <c:pt idx="1">
                  <c:v>0.16179952644041043</c:v>
                </c:pt>
                <c:pt idx="2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AD-45F4-9132-F187E88C0184}"/>
            </c:ext>
          </c:extLst>
        </c:ser>
        <c:ser>
          <c:idx val="1"/>
          <c:order val="2"/>
          <c:tx>
            <c:strRef>
              <c:f>'G1'!$E$79</c:f>
              <c:strCache>
                <c:ptCount val="1"/>
                <c:pt idx="0">
                  <c:v>Tööealised 19-64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'G1'!$B$80:$B$82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'G1'!$E$80:$E$82</c:f>
              <c:numCache>
                <c:formatCode>0%</c:formatCode>
                <c:ptCount val="3"/>
                <c:pt idx="0">
                  <c:v>0.59798334064007019</c:v>
                </c:pt>
                <c:pt idx="1">
                  <c:v>0.60102604577742702</c:v>
                </c:pt>
                <c:pt idx="2">
                  <c:v>0.58006535947712423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AD-45F4-9132-F187E88C0184}"/>
            </c:ext>
          </c:extLst>
        </c:ser>
        <c:ser>
          <c:idx val="0"/>
          <c:order val="3"/>
          <c:tx>
            <c:strRef>
              <c:f>'G1'!$F$79</c:f>
              <c:strCache>
                <c:ptCount val="1"/>
                <c:pt idx="0">
                  <c:v>Eakad 65+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'G1'!$B$80:$B$82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'G1'!$F$80:$F$82</c:f>
              <c:numCache>
                <c:formatCode>0%</c:formatCode>
                <c:ptCount val="3"/>
                <c:pt idx="0">
                  <c:v>0.1701008329679965</c:v>
                </c:pt>
                <c:pt idx="1">
                  <c:v>0.15469613259668508</c:v>
                </c:pt>
                <c:pt idx="2">
                  <c:v>0.1454248366013072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AD-45F4-9132-F187E88C01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07895368"/>
        <c:axId val="607903240"/>
      </c:barChart>
      <c:catAx>
        <c:axId val="607895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7903240"/>
        <c:crosses val="autoZero"/>
        <c:auto val="1"/>
        <c:lblAlgn val="ctr"/>
        <c:lblOffset val="100"/>
        <c:noMultiLvlLbl val="0"/>
      </c:catAx>
      <c:valAx>
        <c:axId val="607903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7895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'G3'!$C$32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'G3'!$B$33:$B$35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'G3'!$C$33:$C$35</c:f>
              <c:numCache>
                <c:formatCode>General</c:formatCode>
                <c:ptCount val="3"/>
                <c:pt idx="0">
                  <c:v>24</c:v>
                </c:pt>
                <c:pt idx="1">
                  <c:v>44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09-4C01-B8E5-B81103FBD866}"/>
            </c:ext>
          </c:extLst>
        </c:ser>
        <c:ser>
          <c:idx val="1"/>
          <c:order val="1"/>
          <c:tx>
            <c:strRef>
              <c:f>'G3'!$D$32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'G3'!$B$33:$B$35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'G3'!$D$33:$D$35</c:f>
              <c:numCache>
                <c:formatCode>General</c:formatCode>
                <c:ptCount val="3"/>
                <c:pt idx="0">
                  <c:v>33</c:v>
                </c:pt>
                <c:pt idx="1">
                  <c:v>32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09-4C01-B8E5-B81103FBD866}"/>
            </c:ext>
          </c:extLst>
        </c:ser>
        <c:ser>
          <c:idx val="2"/>
          <c:order val="2"/>
          <c:tx>
            <c:strRef>
              <c:f>'G3'!$E$32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'G3'!$B$33:$B$35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'G3'!$E$33:$E$35</c:f>
              <c:numCache>
                <c:formatCode>General</c:formatCode>
                <c:ptCount val="3"/>
                <c:pt idx="0">
                  <c:v>13</c:v>
                </c:pt>
                <c:pt idx="1">
                  <c:v>34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09-4C01-B8E5-B81103FBD866}"/>
            </c:ext>
          </c:extLst>
        </c:ser>
        <c:ser>
          <c:idx val="3"/>
          <c:order val="3"/>
          <c:tx>
            <c:strRef>
              <c:f>'G3'!$F$32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'G3'!$B$33:$B$35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'G3'!$F$33:$F$35</c:f>
              <c:numCache>
                <c:formatCode>General</c:formatCode>
                <c:ptCount val="3"/>
                <c:pt idx="0">
                  <c:v>15</c:v>
                </c:pt>
                <c:pt idx="1">
                  <c:v>35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09-4C01-B8E5-B81103FBD866}"/>
            </c:ext>
          </c:extLst>
        </c:ser>
        <c:ser>
          <c:idx val="4"/>
          <c:order val="4"/>
          <c:tx>
            <c:strRef>
              <c:f>'G3'!$G$32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'G3'!$B$33:$B$35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'G3'!$G$33:$G$35</c:f>
              <c:numCache>
                <c:formatCode>General</c:formatCode>
                <c:ptCount val="3"/>
                <c:pt idx="0">
                  <c:v>11</c:v>
                </c:pt>
                <c:pt idx="1">
                  <c:v>39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09-4C01-B8E5-B81103FBD866}"/>
            </c:ext>
          </c:extLst>
        </c:ser>
        <c:ser>
          <c:idx val="5"/>
          <c:order val="5"/>
          <c:tx>
            <c:strRef>
              <c:f>'G3'!$H$32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'G3'!$B$33:$B$35</c:f>
              <c:strCache>
                <c:ptCount val="3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</c:strCache>
            </c:strRef>
          </c:cat>
          <c:val>
            <c:numRef>
              <c:f>'G3'!$H$33:$H$35</c:f>
              <c:numCache>
                <c:formatCode>General</c:formatCode>
                <c:ptCount val="3"/>
                <c:pt idx="0">
                  <c:v>9</c:v>
                </c:pt>
                <c:pt idx="1">
                  <c:v>46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009-4C01-B8E5-B81103FBD8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031136"/>
        <c:axId val="75641984"/>
      </c:barChart>
      <c:catAx>
        <c:axId val="21203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5641984"/>
        <c:crosses val="autoZero"/>
        <c:auto val="1"/>
        <c:lblAlgn val="ctr"/>
        <c:lblOffset val="100"/>
        <c:noMultiLvlLbl val="0"/>
      </c:catAx>
      <c:valAx>
        <c:axId val="75641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21203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6962378860681192E-2"/>
          <c:y val="8.8732074131046626E-2"/>
          <c:w val="0.91575712513726149"/>
          <c:h val="0.71650789241615198"/>
        </c:manualLayout>
      </c:layout>
      <c:barChart>
        <c:barDir val="col"/>
        <c:grouping val="clustered"/>
        <c:varyColors val="0"/>
        <c:ser>
          <c:idx val="5"/>
          <c:order val="0"/>
          <c:tx>
            <c:strRef>
              <c:f>TFR!$B$17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TFR!$B$32:$B$35</c:f>
              <c:numCache>
                <c:formatCode>0.00</c:formatCode>
                <c:ptCount val="4"/>
                <c:pt idx="0">
                  <c:v>2.1087967338549398</c:v>
                </c:pt>
                <c:pt idx="1">
                  <c:v>1.8353702614868765</c:v>
                </c:pt>
                <c:pt idx="2">
                  <c:v>3.0426188086346038</c:v>
                </c:pt>
                <c:pt idx="3">
                  <c:v>1.9384555122683245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61-4F93-B331-8FA873C7591C}"/>
            </c:ext>
          </c:extLst>
        </c:ser>
        <c:ser>
          <c:idx val="0"/>
          <c:order val="1"/>
          <c:tx>
            <c:strRef>
              <c:f>TFR!$C$17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TFR!$C$32:$C$35</c:f>
              <c:numCache>
                <c:formatCode>0.00</c:formatCode>
                <c:ptCount val="4"/>
                <c:pt idx="0">
                  <c:v>2.8693931899090921</c:v>
                </c:pt>
                <c:pt idx="1">
                  <c:v>1.2819533804069774</c:v>
                </c:pt>
                <c:pt idx="2">
                  <c:v>2.9711120355822258</c:v>
                </c:pt>
                <c:pt idx="3">
                  <c:v>1.8239722183219655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61-4F93-B331-8FA873C7591C}"/>
            </c:ext>
          </c:extLst>
        </c:ser>
        <c:ser>
          <c:idx val="1"/>
          <c:order val="2"/>
          <c:tx>
            <c:strRef>
              <c:f>TFR!$D$17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TFR!$D$32:$D$35</c:f>
              <c:numCache>
                <c:formatCode>0.00</c:formatCode>
                <c:ptCount val="4"/>
                <c:pt idx="0">
                  <c:v>1.1429388314368554</c:v>
                </c:pt>
                <c:pt idx="1">
                  <c:v>1.318031325451122</c:v>
                </c:pt>
                <c:pt idx="2">
                  <c:v>4.1020713746080117</c:v>
                </c:pt>
                <c:pt idx="3">
                  <c:v>1.3958870404455601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61-4F93-B331-8FA873C7591C}"/>
            </c:ext>
          </c:extLst>
        </c:ser>
        <c:ser>
          <c:idx val="2"/>
          <c:order val="3"/>
          <c:tx>
            <c:strRef>
              <c:f>TFR!$E$17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TFR!$E$32:$E$35</c:f>
              <c:numCache>
                <c:formatCode>0.00</c:formatCode>
                <c:ptCount val="4"/>
                <c:pt idx="0">
                  <c:v>1.3618960791128873</c:v>
                </c:pt>
                <c:pt idx="1">
                  <c:v>1.319906137624147</c:v>
                </c:pt>
                <c:pt idx="2">
                  <c:v>2.1273375252478584</c:v>
                </c:pt>
                <c:pt idx="3">
                  <c:v>1.3520212157320137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61-4F93-B331-8FA873C7591C}"/>
            </c:ext>
          </c:extLst>
        </c:ser>
        <c:ser>
          <c:idx val="3"/>
          <c:order val="4"/>
          <c:tx>
            <c:strRef>
              <c:f>TFR!$F$17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TFR!$F$32:$F$35</c:f>
              <c:numCache>
                <c:formatCode>0.00</c:formatCode>
                <c:ptCount val="4"/>
                <c:pt idx="0">
                  <c:v>1.0230343655025447</c:v>
                </c:pt>
                <c:pt idx="1">
                  <c:v>1.3636777144580337</c:v>
                </c:pt>
                <c:pt idx="2">
                  <c:v>3.1861816608354316</c:v>
                </c:pt>
                <c:pt idx="3">
                  <c:v>1.3535533962231114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61-4F93-B331-8FA873C7591C}"/>
            </c:ext>
          </c:extLst>
        </c:ser>
        <c:ser>
          <c:idx val="4"/>
          <c:order val="5"/>
          <c:tx>
            <c:strRef>
              <c:f>TFR!$G$17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TFR!$G$32:$G$35</c:f>
              <c:numCache>
                <c:formatCode>0.00</c:formatCode>
                <c:ptCount val="4"/>
                <c:pt idx="0">
                  <c:v>0.84282918617351765</c:v>
                </c:pt>
                <c:pt idx="1">
                  <c:v>1.5227242684683959</c:v>
                </c:pt>
                <c:pt idx="2">
                  <c:v>2.5563716165949981</c:v>
                </c:pt>
                <c:pt idx="3">
                  <c:v>1.4144011255828142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061-4F93-B331-8FA873C7591C}"/>
            </c:ext>
          </c:extLst>
        </c:ser>
        <c:ser>
          <c:idx val="6"/>
          <c:order val="6"/>
          <c:tx>
            <c:strRef>
              <c:f>TFR!$H$17</c:f>
              <c:strCache>
                <c:ptCount val="1"/>
                <c:pt idx="0">
                  <c:v>2020-2022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TFR!$H$32:$H$35</c:f>
              <c:numCache>
                <c:formatCode>0.00</c:formatCode>
                <c:ptCount val="4"/>
                <c:pt idx="0">
                  <c:v>2.0403762517336292</c:v>
                </c:pt>
                <c:pt idx="1">
                  <c:v>1.4784516557816587</c:v>
                </c:pt>
                <c:pt idx="2">
                  <c:v>3.3719340729416136</c:v>
                </c:pt>
                <c:pt idx="3">
                  <c:v>1.71943825701195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061-4F93-B331-8FA873C7591C}"/>
            </c:ext>
          </c:extLst>
        </c:ser>
        <c:ser>
          <c:idx val="7"/>
          <c:order val="7"/>
          <c:tx>
            <c:strRef>
              <c:f>TFR!$I$17</c:f>
              <c:strCache>
                <c:ptCount val="1"/>
                <c:pt idx="0">
                  <c:v>2023-2025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TFR!$I$32:$I$35</c:f>
              <c:numCache>
                <c:formatCode>0.00</c:formatCode>
                <c:ptCount val="4"/>
                <c:pt idx="0">
                  <c:v>1.0759198769296499</c:v>
                </c:pt>
                <c:pt idx="1">
                  <c:v>1.4021027068501921</c:v>
                </c:pt>
                <c:pt idx="2">
                  <c:v>2.6232969342260959</c:v>
                </c:pt>
                <c:pt idx="3">
                  <c:v>1.3733252458459797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061-4F93-B331-8FA873C7591C}"/>
            </c:ext>
          </c:extLst>
        </c:ser>
        <c:ser>
          <c:idx val="8"/>
          <c:order val="8"/>
          <c:tx>
            <c:strRef>
              <c:f>TFR!$J$17</c:f>
              <c:strCache>
                <c:ptCount val="1"/>
                <c:pt idx="0">
                  <c:v>2020-2025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TFR!$A$32:$A$35</c:f>
              <c:strCache>
                <c:ptCount val="4"/>
                <c:pt idx="0">
                  <c:v>Kostivere</c:v>
                </c:pt>
                <c:pt idx="1">
                  <c:v>Loo</c:v>
                </c:pt>
                <c:pt idx="2">
                  <c:v>Neeme</c:v>
                </c:pt>
                <c:pt idx="3">
                  <c:v>Jõelähtme vald</c:v>
                </c:pt>
              </c:strCache>
            </c:strRef>
          </c:cat>
          <c:val>
            <c:numRef>
              <c:f>TFR!$J$32:$J$35</c:f>
              <c:numCache>
                <c:formatCode>0.00</c:formatCode>
                <c:ptCount val="4"/>
                <c:pt idx="0">
                  <c:v>1.5581480643316397</c:v>
                </c:pt>
                <c:pt idx="1">
                  <c:v>1.4402771813159256</c:v>
                </c:pt>
                <c:pt idx="2">
                  <c:v>2.9976155035838552</c:v>
                </c:pt>
                <c:pt idx="3">
                  <c:v>1.5463817514289648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061-4F93-B331-8FA873C75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4615424"/>
        <c:axId val="104615984"/>
      </c:barChart>
      <c:catAx>
        <c:axId val="10461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04615984"/>
        <c:crosses val="autoZero"/>
        <c:auto val="1"/>
        <c:lblAlgn val="ctr"/>
        <c:lblOffset val="100"/>
        <c:noMultiLvlLbl val="0"/>
      </c:catAx>
      <c:valAx>
        <c:axId val="1046159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0461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03547804886148E-2"/>
          <c:y val="0.91923159722222225"/>
          <c:w val="0.9081231426735068"/>
          <c:h val="6.34776831955876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'0-18'!$A$3:$A$21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</c:numCache>
            </c:numRef>
          </c:cat>
          <c:val>
            <c:numRef>
              <c:f>'0-18'!$C$3:$C$21</c:f>
              <c:numCache>
                <c:formatCode>General</c:formatCode>
                <c:ptCount val="19"/>
                <c:pt idx="0">
                  <c:v>11</c:v>
                </c:pt>
                <c:pt idx="1">
                  <c:v>14</c:v>
                </c:pt>
                <c:pt idx="2">
                  <c:v>18</c:v>
                </c:pt>
                <c:pt idx="3">
                  <c:v>19</c:v>
                </c:pt>
                <c:pt idx="4">
                  <c:v>37</c:v>
                </c:pt>
                <c:pt idx="5">
                  <c:v>25</c:v>
                </c:pt>
                <c:pt idx="6">
                  <c:v>29</c:v>
                </c:pt>
                <c:pt idx="7">
                  <c:v>20</c:v>
                </c:pt>
                <c:pt idx="8">
                  <c:v>28</c:v>
                </c:pt>
                <c:pt idx="9">
                  <c:v>32</c:v>
                </c:pt>
                <c:pt idx="10">
                  <c:v>29</c:v>
                </c:pt>
                <c:pt idx="11">
                  <c:v>29</c:v>
                </c:pt>
                <c:pt idx="12">
                  <c:v>39</c:v>
                </c:pt>
                <c:pt idx="13">
                  <c:v>30</c:v>
                </c:pt>
                <c:pt idx="14">
                  <c:v>37</c:v>
                </c:pt>
                <c:pt idx="15">
                  <c:v>36</c:v>
                </c:pt>
                <c:pt idx="16">
                  <c:v>32</c:v>
                </c:pt>
                <c:pt idx="17">
                  <c:v>40</c:v>
                </c:pt>
                <c:pt idx="18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AA-4E77-B665-BB630ACDD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197520640"/>
        <c:axId val="197521200"/>
      </c:barChart>
      <c:catAx>
        <c:axId val="1975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1200"/>
        <c:crosses val="autoZero"/>
        <c:auto val="1"/>
        <c:lblAlgn val="ctr"/>
        <c:lblOffset val="100"/>
        <c:noMultiLvlLbl val="0"/>
      </c:catAx>
      <c:valAx>
        <c:axId val="19752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'0-18'!$A$3:$A$21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</c:numCache>
            </c:numRef>
          </c:cat>
          <c:val>
            <c:numRef>
              <c:f>'0-18'!$D$3:$D$21</c:f>
              <c:numCache>
                <c:formatCode>General</c:formatCode>
                <c:ptCount val="19"/>
                <c:pt idx="0">
                  <c:v>51</c:v>
                </c:pt>
                <c:pt idx="1">
                  <c:v>68</c:v>
                </c:pt>
                <c:pt idx="2">
                  <c:v>54</c:v>
                </c:pt>
                <c:pt idx="3">
                  <c:v>53</c:v>
                </c:pt>
                <c:pt idx="4">
                  <c:v>64</c:v>
                </c:pt>
                <c:pt idx="5">
                  <c:v>63</c:v>
                </c:pt>
                <c:pt idx="6">
                  <c:v>65</c:v>
                </c:pt>
                <c:pt idx="7">
                  <c:v>79</c:v>
                </c:pt>
                <c:pt idx="8">
                  <c:v>73</c:v>
                </c:pt>
                <c:pt idx="9">
                  <c:v>78</c:v>
                </c:pt>
                <c:pt idx="10">
                  <c:v>65</c:v>
                </c:pt>
                <c:pt idx="11">
                  <c:v>66</c:v>
                </c:pt>
                <c:pt idx="12">
                  <c:v>69</c:v>
                </c:pt>
                <c:pt idx="13">
                  <c:v>68</c:v>
                </c:pt>
                <c:pt idx="14">
                  <c:v>75</c:v>
                </c:pt>
                <c:pt idx="15">
                  <c:v>76</c:v>
                </c:pt>
                <c:pt idx="16">
                  <c:v>51</c:v>
                </c:pt>
                <c:pt idx="17">
                  <c:v>53</c:v>
                </c:pt>
                <c:pt idx="18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27-42A0-945B-47FEE1A30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197520640"/>
        <c:axId val="197521200"/>
      </c:barChart>
      <c:catAx>
        <c:axId val="1975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1200"/>
        <c:crosses val="autoZero"/>
        <c:auto val="1"/>
        <c:lblAlgn val="ctr"/>
        <c:lblOffset val="100"/>
        <c:noMultiLvlLbl val="0"/>
      </c:catAx>
      <c:valAx>
        <c:axId val="19752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'0-18'!$A$3:$A$21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</c:numCache>
            </c:numRef>
          </c:cat>
          <c:val>
            <c:numRef>
              <c:f>'0-18'!$E$3:$E$21</c:f>
              <c:numCache>
                <c:formatCode>General</c:formatCode>
                <c:ptCount val="19"/>
                <c:pt idx="0">
                  <c:v>10</c:v>
                </c:pt>
                <c:pt idx="1">
                  <c:v>8</c:v>
                </c:pt>
                <c:pt idx="2">
                  <c:v>8</c:v>
                </c:pt>
                <c:pt idx="3">
                  <c:v>12</c:v>
                </c:pt>
                <c:pt idx="4">
                  <c:v>10</c:v>
                </c:pt>
                <c:pt idx="5">
                  <c:v>9</c:v>
                </c:pt>
                <c:pt idx="6">
                  <c:v>9</c:v>
                </c:pt>
                <c:pt idx="7">
                  <c:v>9</c:v>
                </c:pt>
                <c:pt idx="8">
                  <c:v>11</c:v>
                </c:pt>
                <c:pt idx="9">
                  <c:v>6</c:v>
                </c:pt>
                <c:pt idx="10">
                  <c:v>10</c:v>
                </c:pt>
                <c:pt idx="11">
                  <c:v>7</c:v>
                </c:pt>
                <c:pt idx="12">
                  <c:v>3</c:v>
                </c:pt>
                <c:pt idx="13">
                  <c:v>6</c:v>
                </c:pt>
                <c:pt idx="14">
                  <c:v>9</c:v>
                </c:pt>
                <c:pt idx="15">
                  <c:v>13</c:v>
                </c:pt>
                <c:pt idx="16">
                  <c:v>11</c:v>
                </c:pt>
                <c:pt idx="17">
                  <c:v>15</c:v>
                </c:pt>
                <c:pt idx="1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12-44B5-AFBE-8D6E16E3BA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197520640"/>
        <c:axId val="197521200"/>
      </c:barChart>
      <c:catAx>
        <c:axId val="1975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1200"/>
        <c:crosses val="autoZero"/>
        <c:auto val="1"/>
        <c:lblAlgn val="ctr"/>
        <c:lblOffset val="100"/>
        <c:noMultiLvlLbl val="0"/>
      </c:catAx>
      <c:valAx>
        <c:axId val="19752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9752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'G11'!$L$39:$L$73</c:f>
              <c:strCache>
                <c:ptCount val="35"/>
                <c:pt idx="0">
                  <c:v>Loo alevik</c:v>
                </c:pt>
                <c:pt idx="1">
                  <c:v>Liivamäe küla</c:v>
                </c:pt>
                <c:pt idx="2">
                  <c:v>Kostivere alevik</c:v>
                </c:pt>
                <c:pt idx="3">
                  <c:v>Iru küla</c:v>
                </c:pt>
                <c:pt idx="4">
                  <c:v>Uusküla</c:v>
                </c:pt>
                <c:pt idx="5">
                  <c:v>Neeme küla</c:v>
                </c:pt>
                <c:pt idx="6">
                  <c:v>Saha küla</c:v>
                </c:pt>
                <c:pt idx="7">
                  <c:v>Kallavere küla</c:v>
                </c:pt>
                <c:pt idx="8">
                  <c:v>Koogi küla</c:v>
                </c:pt>
                <c:pt idx="9">
                  <c:v>Rebala küla</c:v>
                </c:pt>
                <c:pt idx="10">
                  <c:v>Jägala küla</c:v>
                </c:pt>
                <c:pt idx="11">
                  <c:v>Maardu küla</c:v>
                </c:pt>
                <c:pt idx="12">
                  <c:v>Haljava küla</c:v>
                </c:pt>
                <c:pt idx="13">
                  <c:v>Ruu küla</c:v>
                </c:pt>
                <c:pt idx="14">
                  <c:v>Manniva küla</c:v>
                </c:pt>
                <c:pt idx="15">
                  <c:v>Kaberneeme küla</c:v>
                </c:pt>
                <c:pt idx="16">
                  <c:v>Ihasalu küla</c:v>
                </c:pt>
                <c:pt idx="17">
                  <c:v>Saviranna küla</c:v>
                </c:pt>
                <c:pt idx="18">
                  <c:v>Ülgase küla</c:v>
                </c:pt>
                <c:pt idx="19">
                  <c:v>Parasmäe küla</c:v>
                </c:pt>
                <c:pt idx="20">
                  <c:v>Jõelähtme küla</c:v>
                </c:pt>
                <c:pt idx="21">
                  <c:v>Haapse küla</c:v>
                </c:pt>
                <c:pt idx="22">
                  <c:v>Jõesuu küla</c:v>
                </c:pt>
                <c:pt idx="23">
                  <c:v>Aruaru küla</c:v>
                </c:pt>
                <c:pt idx="24">
                  <c:v>Vandjala küla</c:v>
                </c:pt>
                <c:pt idx="25">
                  <c:v>Loo küla</c:v>
                </c:pt>
                <c:pt idx="26">
                  <c:v>Kostiranna küla</c:v>
                </c:pt>
                <c:pt idx="27">
                  <c:v>Sambu küla</c:v>
                </c:pt>
                <c:pt idx="28">
                  <c:v>Nehatu küla</c:v>
                </c:pt>
                <c:pt idx="29">
                  <c:v>Jägala-Joa küla</c:v>
                </c:pt>
                <c:pt idx="30">
                  <c:v>Kullamäe küla</c:v>
                </c:pt>
                <c:pt idx="31">
                  <c:v>Koila küla</c:v>
                </c:pt>
                <c:pt idx="32">
                  <c:v>Võerdla küla</c:v>
                </c:pt>
                <c:pt idx="33">
                  <c:v>Koipsi küla</c:v>
                </c:pt>
                <c:pt idx="34">
                  <c:v>Rammu küla</c:v>
                </c:pt>
              </c:strCache>
            </c:strRef>
          </c:cat>
          <c:val>
            <c:numRef>
              <c:f>'G11'!$M$39:$M$73</c:f>
              <c:numCache>
                <c:formatCode>General</c:formatCode>
                <c:ptCount val="35"/>
                <c:pt idx="0">
                  <c:v>2545</c:v>
                </c:pt>
                <c:pt idx="1">
                  <c:v>705</c:v>
                </c:pt>
                <c:pt idx="2">
                  <c:v>696</c:v>
                </c:pt>
                <c:pt idx="3">
                  <c:v>493</c:v>
                </c:pt>
                <c:pt idx="4">
                  <c:v>481</c:v>
                </c:pt>
                <c:pt idx="5">
                  <c:v>409</c:v>
                </c:pt>
                <c:pt idx="6">
                  <c:v>206</c:v>
                </c:pt>
                <c:pt idx="7">
                  <c:v>185</c:v>
                </c:pt>
                <c:pt idx="8">
                  <c:v>175</c:v>
                </c:pt>
                <c:pt idx="9">
                  <c:v>175</c:v>
                </c:pt>
                <c:pt idx="10">
                  <c:v>166</c:v>
                </c:pt>
                <c:pt idx="11">
                  <c:v>165</c:v>
                </c:pt>
                <c:pt idx="12">
                  <c:v>152</c:v>
                </c:pt>
                <c:pt idx="13">
                  <c:v>138</c:v>
                </c:pt>
                <c:pt idx="14">
                  <c:v>134</c:v>
                </c:pt>
                <c:pt idx="15">
                  <c:v>131</c:v>
                </c:pt>
                <c:pt idx="16">
                  <c:v>112</c:v>
                </c:pt>
                <c:pt idx="17">
                  <c:v>111</c:v>
                </c:pt>
                <c:pt idx="18">
                  <c:v>110</c:v>
                </c:pt>
                <c:pt idx="19">
                  <c:v>107</c:v>
                </c:pt>
                <c:pt idx="20">
                  <c:v>95</c:v>
                </c:pt>
                <c:pt idx="21">
                  <c:v>76</c:v>
                </c:pt>
                <c:pt idx="22">
                  <c:v>72</c:v>
                </c:pt>
                <c:pt idx="23">
                  <c:v>71</c:v>
                </c:pt>
                <c:pt idx="24">
                  <c:v>59</c:v>
                </c:pt>
                <c:pt idx="25">
                  <c:v>44</c:v>
                </c:pt>
                <c:pt idx="26">
                  <c:v>41</c:v>
                </c:pt>
                <c:pt idx="27">
                  <c:v>27</c:v>
                </c:pt>
                <c:pt idx="28">
                  <c:v>26</c:v>
                </c:pt>
                <c:pt idx="29">
                  <c:v>19</c:v>
                </c:pt>
                <c:pt idx="30">
                  <c:v>13</c:v>
                </c:pt>
                <c:pt idx="31">
                  <c:v>12</c:v>
                </c:pt>
                <c:pt idx="32">
                  <c:v>10</c:v>
                </c:pt>
                <c:pt idx="33">
                  <c:v>0</c:v>
                </c:pt>
                <c:pt idx="3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D2-4E4F-8F79-34697E96F3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97352080"/>
        <c:axId val="697361592"/>
      </c:barChart>
      <c:catAx>
        <c:axId val="69735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97361592"/>
        <c:crosses val="autoZero"/>
        <c:auto val="1"/>
        <c:lblAlgn val="ctr"/>
        <c:lblOffset val="100"/>
        <c:noMultiLvlLbl val="0"/>
      </c:catAx>
      <c:valAx>
        <c:axId val="697361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97352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'G11'!$Q$38</c:f>
              <c:strCache>
                <c:ptCount val="1"/>
                <c:pt idx="0">
                  <c:v>Rahvaarv 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'G11'!$P$39:$P$53</c:f>
              <c:strCache>
                <c:ptCount val="15"/>
                <c:pt idx="0">
                  <c:v>Loo alevik</c:v>
                </c:pt>
                <c:pt idx="1">
                  <c:v>Liivamäe küla</c:v>
                </c:pt>
                <c:pt idx="2">
                  <c:v>Iru küla</c:v>
                </c:pt>
                <c:pt idx="3">
                  <c:v>Neeme küla</c:v>
                </c:pt>
                <c:pt idx="4">
                  <c:v>Kallavere küla</c:v>
                </c:pt>
                <c:pt idx="5">
                  <c:v>Uusküla</c:v>
                </c:pt>
                <c:pt idx="6">
                  <c:v>Saha küla</c:v>
                </c:pt>
                <c:pt idx="7">
                  <c:v>Jägala küla</c:v>
                </c:pt>
                <c:pt idx="8">
                  <c:v>Parasmäe küla</c:v>
                </c:pt>
                <c:pt idx="9">
                  <c:v>Manniva küla</c:v>
                </c:pt>
                <c:pt idx="10">
                  <c:v>Ihasalu küla</c:v>
                </c:pt>
                <c:pt idx="11">
                  <c:v>Koogi küla</c:v>
                </c:pt>
                <c:pt idx="12">
                  <c:v>Ruu küla</c:v>
                </c:pt>
                <c:pt idx="13">
                  <c:v>Ülgase küla</c:v>
                </c:pt>
                <c:pt idx="14">
                  <c:v>Maardu küla</c:v>
                </c:pt>
              </c:strCache>
            </c:strRef>
          </c:cat>
          <c:val>
            <c:numRef>
              <c:f>'G11'!$Q$39:$Q$53</c:f>
              <c:numCache>
                <c:formatCode>General</c:formatCode>
                <c:ptCount val="15"/>
                <c:pt idx="0">
                  <c:v>2545</c:v>
                </c:pt>
                <c:pt idx="1">
                  <c:v>705</c:v>
                </c:pt>
                <c:pt idx="2">
                  <c:v>493</c:v>
                </c:pt>
                <c:pt idx="3">
                  <c:v>409</c:v>
                </c:pt>
                <c:pt idx="4">
                  <c:v>185</c:v>
                </c:pt>
                <c:pt idx="5">
                  <c:v>481</c:v>
                </c:pt>
                <c:pt idx="6">
                  <c:v>206</c:v>
                </c:pt>
                <c:pt idx="7">
                  <c:v>166</c:v>
                </c:pt>
                <c:pt idx="8">
                  <c:v>107</c:v>
                </c:pt>
                <c:pt idx="9">
                  <c:v>134</c:v>
                </c:pt>
                <c:pt idx="10">
                  <c:v>112</c:v>
                </c:pt>
                <c:pt idx="11">
                  <c:v>175</c:v>
                </c:pt>
                <c:pt idx="12">
                  <c:v>138</c:v>
                </c:pt>
                <c:pt idx="13">
                  <c:v>110</c:v>
                </c:pt>
                <c:pt idx="14">
                  <c:v>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CC-45BB-A007-F6FAD1F66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1235120960"/>
        <c:axId val="1235116160"/>
      </c:barChart>
      <c:lineChart>
        <c:grouping val="standard"/>
        <c:varyColors val="0"/>
        <c:ser>
          <c:idx val="1"/>
          <c:order val="1"/>
          <c:tx>
            <c:strRef>
              <c:f>'G11'!$R$38</c:f>
              <c:strCache>
                <c:ptCount val="1"/>
                <c:pt idx="0">
                  <c:v>Muutus 2020-2026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'G11'!$P$39:$P$53</c:f>
              <c:strCache>
                <c:ptCount val="15"/>
                <c:pt idx="0">
                  <c:v>Loo alevik</c:v>
                </c:pt>
                <c:pt idx="1">
                  <c:v>Liivamäe küla</c:v>
                </c:pt>
                <c:pt idx="2">
                  <c:v>Iru küla</c:v>
                </c:pt>
                <c:pt idx="3">
                  <c:v>Neeme küla</c:v>
                </c:pt>
                <c:pt idx="4">
                  <c:v>Kallavere küla</c:v>
                </c:pt>
                <c:pt idx="5">
                  <c:v>Uusküla</c:v>
                </c:pt>
                <c:pt idx="6">
                  <c:v>Saha küla</c:v>
                </c:pt>
                <c:pt idx="7">
                  <c:v>Jägala küla</c:v>
                </c:pt>
                <c:pt idx="8">
                  <c:v>Parasmäe küla</c:v>
                </c:pt>
                <c:pt idx="9">
                  <c:v>Manniva küla</c:v>
                </c:pt>
                <c:pt idx="10">
                  <c:v>Ihasalu küla</c:v>
                </c:pt>
                <c:pt idx="11">
                  <c:v>Koogi küla</c:v>
                </c:pt>
                <c:pt idx="12">
                  <c:v>Ruu küla</c:v>
                </c:pt>
                <c:pt idx="13">
                  <c:v>Ülgase küla</c:v>
                </c:pt>
                <c:pt idx="14">
                  <c:v>Maardu küla</c:v>
                </c:pt>
              </c:strCache>
            </c:strRef>
          </c:cat>
          <c:val>
            <c:numRef>
              <c:f>'G11'!$R$39:$R$53</c:f>
              <c:numCache>
                <c:formatCode>General</c:formatCode>
                <c:ptCount val="15"/>
                <c:pt idx="0">
                  <c:v>430</c:v>
                </c:pt>
                <c:pt idx="1">
                  <c:v>354</c:v>
                </c:pt>
                <c:pt idx="2">
                  <c:v>102</c:v>
                </c:pt>
                <c:pt idx="3">
                  <c:v>91</c:v>
                </c:pt>
                <c:pt idx="4">
                  <c:v>69</c:v>
                </c:pt>
                <c:pt idx="5">
                  <c:v>66</c:v>
                </c:pt>
                <c:pt idx="6">
                  <c:v>54</c:v>
                </c:pt>
                <c:pt idx="7">
                  <c:v>46</c:v>
                </c:pt>
                <c:pt idx="8">
                  <c:v>43</c:v>
                </c:pt>
                <c:pt idx="9">
                  <c:v>31</c:v>
                </c:pt>
                <c:pt idx="10">
                  <c:v>27</c:v>
                </c:pt>
                <c:pt idx="11">
                  <c:v>27</c:v>
                </c:pt>
                <c:pt idx="12">
                  <c:v>27</c:v>
                </c:pt>
                <c:pt idx="13">
                  <c:v>19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CC-45BB-A007-F6FAD1F66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3582208"/>
        <c:axId val="973580768"/>
      </c:lineChart>
      <c:catAx>
        <c:axId val="123512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235116160"/>
        <c:crosses val="autoZero"/>
        <c:auto val="1"/>
        <c:lblAlgn val="ctr"/>
        <c:lblOffset val="100"/>
        <c:noMultiLvlLbl val="0"/>
      </c:catAx>
      <c:valAx>
        <c:axId val="123511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235120960"/>
        <c:crosses val="autoZero"/>
        <c:crossBetween val="between"/>
      </c:valAx>
      <c:valAx>
        <c:axId val="9735807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973582208"/>
        <c:crosses val="max"/>
        <c:crossBetween val="between"/>
      </c:valAx>
      <c:catAx>
        <c:axId val="973582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735807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'G16'!$C$4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'G16'!$B$5:$B$19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'G16'!$C$5:$C$19</c:f>
              <c:numCache>
                <c:formatCode>#,##0</c:formatCode>
                <c:ptCount val="15"/>
                <c:pt idx="0">
                  <c:v>6235</c:v>
                </c:pt>
                <c:pt idx="1">
                  <c:v>15248</c:v>
                </c:pt>
                <c:pt idx="2">
                  <c:v>6547</c:v>
                </c:pt>
                <c:pt idx="3">
                  <c:v>10068</c:v>
                </c:pt>
                <c:pt idx="4">
                  <c:v>5703</c:v>
                </c:pt>
                <c:pt idx="5">
                  <c:v>7236</c:v>
                </c:pt>
                <c:pt idx="6">
                  <c:v>6458</c:v>
                </c:pt>
                <c:pt idx="7">
                  <c:v>2606</c:v>
                </c:pt>
                <c:pt idx="8">
                  <c:v>12641</c:v>
                </c:pt>
                <c:pt idx="9">
                  <c:v>15687</c:v>
                </c:pt>
                <c:pt idx="10">
                  <c:v>5075</c:v>
                </c:pt>
                <c:pt idx="11">
                  <c:v>20135</c:v>
                </c:pt>
                <c:pt idx="12">
                  <c:v>10498</c:v>
                </c:pt>
                <c:pt idx="13">
                  <c:v>22997</c:v>
                </c:pt>
                <c:pt idx="14">
                  <c:v>20728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DB-4069-BD55-984D4C2DFB7F}"/>
            </c:ext>
          </c:extLst>
        </c:ser>
        <c:ser>
          <c:idx val="1"/>
          <c:order val="1"/>
          <c:tx>
            <c:strRef>
              <c:f>'G16'!$D$4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'G16'!$B$5:$B$19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'G16'!$D$5:$D$19</c:f>
              <c:numCache>
                <c:formatCode>#,##0</c:formatCode>
                <c:ptCount val="15"/>
                <c:pt idx="0">
                  <c:v>6361</c:v>
                </c:pt>
                <c:pt idx="1">
                  <c:v>18909</c:v>
                </c:pt>
                <c:pt idx="2">
                  <c:v>7979</c:v>
                </c:pt>
                <c:pt idx="3">
                  <c:v>10396</c:v>
                </c:pt>
                <c:pt idx="4">
                  <c:v>7472</c:v>
                </c:pt>
                <c:pt idx="5">
                  <c:v>7778</c:v>
                </c:pt>
                <c:pt idx="6">
                  <c:v>6552</c:v>
                </c:pt>
                <c:pt idx="7">
                  <c:v>2360</c:v>
                </c:pt>
                <c:pt idx="8">
                  <c:v>13875</c:v>
                </c:pt>
                <c:pt idx="9">
                  <c:v>16073</c:v>
                </c:pt>
                <c:pt idx="10">
                  <c:v>5475</c:v>
                </c:pt>
                <c:pt idx="11">
                  <c:v>24536</c:v>
                </c:pt>
                <c:pt idx="12">
                  <c:v>12244</c:v>
                </c:pt>
                <c:pt idx="13">
                  <c:v>26116</c:v>
                </c:pt>
                <c:pt idx="14">
                  <c:v>23108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DB-4069-BD55-984D4C2DFB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84170392"/>
        <c:axId val="584171048"/>
      </c:barChart>
      <c:lineChart>
        <c:grouping val="standard"/>
        <c:varyColors val="0"/>
        <c:ser>
          <c:idx val="2"/>
          <c:order val="2"/>
          <c:tx>
            <c:strRef>
              <c:f>'G16'!$E$4</c:f>
              <c:strCache>
                <c:ptCount val="1"/>
                <c:pt idx="0">
                  <c:v>Muutus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1253939681221884E-2"/>
                  <c:y val="-5.357916792308490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DB-4069-BD55-984D4C2DFB7F}"/>
                </c:ext>
              </c:extLst>
            </c:dLbl>
            <c:dLbl>
              <c:idx val="2"/>
              <c:layout>
                <c:manualLayout>
                  <c:x val="-2.7485206661822102E-2"/>
                  <c:y val="-2.99202702566835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DB-4069-BD55-984D4C2DFB7F}"/>
                </c:ext>
              </c:extLst>
            </c:dLbl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'G16'!$B$5:$B$19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'G16'!$E$5:$E$19</c:f>
              <c:numCache>
                <c:formatCode>0%</c:formatCode>
                <c:ptCount val="15"/>
                <c:pt idx="0">
                  <c:v>2.0208500400962226E-2</c:v>
                </c:pt>
                <c:pt idx="1">
                  <c:v>0.24009706190975866</c:v>
                </c:pt>
                <c:pt idx="2">
                  <c:v>0.21872613410722463</c:v>
                </c:pt>
                <c:pt idx="3">
                  <c:v>3.2578466428287545E-2</c:v>
                </c:pt>
                <c:pt idx="4">
                  <c:v>0.31018762055058735</c:v>
                </c:pt>
                <c:pt idx="5">
                  <c:v>7.4903261470425697E-2</c:v>
                </c:pt>
                <c:pt idx="6">
                  <c:v>1.4555589965933757E-2</c:v>
                </c:pt>
                <c:pt idx="7">
                  <c:v>-9.4397544128933197E-2</c:v>
                </c:pt>
                <c:pt idx="8">
                  <c:v>9.7618859267462943E-2</c:v>
                </c:pt>
                <c:pt idx="9">
                  <c:v>2.4606361955759493E-2</c:v>
                </c:pt>
                <c:pt idx="10">
                  <c:v>7.8817733990147687E-2</c:v>
                </c:pt>
                <c:pt idx="11">
                  <c:v>0.21857462130618321</c:v>
                </c:pt>
                <c:pt idx="12">
                  <c:v>0.16631739378929322</c:v>
                </c:pt>
                <c:pt idx="13">
                  <c:v>0.13562638605035438</c:v>
                </c:pt>
                <c:pt idx="14">
                  <c:v>0.11482053261289082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9DB-4069-BD55-984D4C2DFB7F}"/>
            </c:ext>
          </c:extLst>
        </c:ser>
        <c:ser>
          <c:idx val="3"/>
          <c:order val="3"/>
          <c:tx>
            <c:strRef>
              <c:f>'G16'!$F$4</c:f>
              <c:strCache>
                <c:ptCount val="1"/>
              </c:strCache>
            </c:strRef>
          </c:tx>
          <c:spPr>
            <a:ln w="15875" cap="rnd">
              <a:solidFill>
                <a:schemeClr val="accent6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'G16'!$B$5:$B$19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'G16'!$F$5:$F$19</c:f>
              <c:numCache>
                <c:formatCode>0%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9DB-4069-BD55-984D4C2DFB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5929584"/>
        <c:axId val="395927664"/>
      </c:lineChart>
      <c:catAx>
        <c:axId val="584170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4171048"/>
        <c:crosses val="autoZero"/>
        <c:auto val="1"/>
        <c:lblAlgn val="ctr"/>
        <c:lblOffset val="100"/>
        <c:noMultiLvlLbl val="0"/>
      </c:catAx>
      <c:valAx>
        <c:axId val="58417104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4170392"/>
        <c:crosses val="autoZero"/>
        <c:crossBetween val="between"/>
      </c:valAx>
      <c:valAx>
        <c:axId val="395927664"/>
        <c:scaling>
          <c:orientation val="minMax"/>
          <c:min val="-0.2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95929584"/>
        <c:crosses val="max"/>
        <c:crossBetween val="between"/>
      </c:valAx>
      <c:catAx>
        <c:axId val="39592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59276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'G2'!$J$44</c:f>
              <c:strCache>
                <c:ptCount val="1"/>
                <c:pt idx="0">
                  <c:v>Rahvaarv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'G2'!$B$45:$B$60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'G2'!$J$45:$J$60</c:f>
              <c:numCache>
                <c:formatCode>0</c:formatCode>
                <c:ptCount val="16"/>
                <c:pt idx="0">
                  <c:v>605</c:v>
                </c:pt>
                <c:pt idx="1">
                  <c:v>613</c:v>
                </c:pt>
                <c:pt idx="2">
                  <c:v>623</c:v>
                </c:pt>
                <c:pt idx="3">
                  <c:v>639</c:v>
                </c:pt>
                <c:pt idx="4">
                  <c:v>627</c:v>
                </c:pt>
                <c:pt idx="5">
                  <c:v>594</c:v>
                </c:pt>
                <c:pt idx="6">
                  <c:v>597</c:v>
                </c:pt>
                <c:pt idx="7">
                  <c:v>560</c:v>
                </c:pt>
                <c:pt idx="8">
                  <c:v>567</c:v>
                </c:pt>
                <c:pt idx="9">
                  <c:v>549</c:v>
                </c:pt>
                <c:pt idx="10">
                  <c:v>553</c:v>
                </c:pt>
                <c:pt idx="11">
                  <c:v>591</c:v>
                </c:pt>
                <c:pt idx="12">
                  <c:v>617</c:v>
                </c:pt>
                <c:pt idx="13">
                  <c:v>612</c:v>
                </c:pt>
                <c:pt idx="14">
                  <c:v>621</c:v>
                </c:pt>
                <c:pt idx="15">
                  <c:v>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C8-4B01-B8AE-BE621859D8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13261080"/>
        <c:axId val="413262392"/>
      </c:barChart>
      <c:lineChart>
        <c:grouping val="standard"/>
        <c:varyColors val="0"/>
        <c:ser>
          <c:idx val="1"/>
          <c:order val="1"/>
          <c:tx>
            <c:strRef>
              <c:f>'G2'!$K$44</c:f>
              <c:strCache>
                <c:ptCount val="1"/>
                <c:pt idx="0">
                  <c:v>Muutus</c:v>
                </c:pt>
              </c:strCache>
            </c:strRef>
          </c:tx>
          <c:spPr>
            <a:ln w="19050" cap="rnd">
              <a:solidFill>
                <a:schemeClr val="bg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bg1">
                  <a:lumMod val="95000"/>
                  <a:alpha val="82000"/>
                </a:schemeClr>
              </a:solidFill>
              <a:ln>
                <a:solidFill>
                  <a:srgbClr val="418AB3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'G2'!$B$45:$B$60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'G2'!$K$45:$K$60</c:f>
              <c:numCache>
                <c:formatCode>0.0%</c:formatCode>
                <c:ptCount val="16"/>
                <c:pt idx="0">
                  <c:v>1.3223140495867813E-2</c:v>
                </c:pt>
                <c:pt idx="1">
                  <c:v>1.6313213703099461E-2</c:v>
                </c:pt>
                <c:pt idx="2">
                  <c:v>2.5682182985553803E-2</c:v>
                </c:pt>
                <c:pt idx="3">
                  <c:v>-1.8779342723004744E-2</c:v>
                </c:pt>
                <c:pt idx="4">
                  <c:v>-5.2631578947368474E-2</c:v>
                </c:pt>
                <c:pt idx="5">
                  <c:v>5.050505050504972E-3</c:v>
                </c:pt>
                <c:pt idx="6">
                  <c:v>-6.1976549413735316E-2</c:v>
                </c:pt>
                <c:pt idx="7">
                  <c:v>1.2499999999999956E-2</c:v>
                </c:pt>
                <c:pt idx="8">
                  <c:v>-3.1746031746031744E-2</c:v>
                </c:pt>
                <c:pt idx="9">
                  <c:v>7.2859744990891873E-3</c:v>
                </c:pt>
                <c:pt idx="10">
                  <c:v>6.8716094032549746E-2</c:v>
                </c:pt>
                <c:pt idx="11">
                  <c:v>4.3993231810490752E-2</c:v>
                </c:pt>
                <c:pt idx="12">
                  <c:v>-8.1037277147487652E-3</c:v>
                </c:pt>
                <c:pt idx="13">
                  <c:v>1.4705882352941124E-2</c:v>
                </c:pt>
                <c:pt idx="14">
                  <c:v>2.5764895330112614E-2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C8-4B01-B8AE-BE621859D803}"/>
            </c:ext>
          </c:extLst>
        </c:ser>
        <c:ser>
          <c:idx val="2"/>
          <c:order val="2"/>
          <c:tx>
            <c:strRef>
              <c:f>'G2'!$L$44</c:f>
              <c:strCache>
                <c:ptCount val="1"/>
              </c:strCache>
            </c:strRef>
          </c:tx>
          <c:spPr>
            <a:ln w="254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'G2'!$B$45:$B$60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'G2'!$L$45:$L$60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C8-4B01-B8AE-BE621859D8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552944"/>
        <c:axId val="673552616"/>
      </c:lineChart>
      <c:catAx>
        <c:axId val="41326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2392"/>
        <c:crosses val="autoZero"/>
        <c:auto val="1"/>
        <c:lblAlgn val="ctr"/>
        <c:lblOffset val="100"/>
        <c:noMultiLvlLbl val="0"/>
      </c:catAx>
      <c:valAx>
        <c:axId val="4132623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1080"/>
        <c:crosses val="autoZero"/>
        <c:crossBetween val="between"/>
      </c:valAx>
      <c:valAx>
        <c:axId val="673552616"/>
        <c:scaling>
          <c:orientation val="minMax"/>
          <c:max val="0.1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73552944"/>
        <c:crosses val="max"/>
        <c:crossBetween val="between"/>
      </c:valAx>
      <c:catAx>
        <c:axId val="673552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35526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'G16'!$C$44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'G16'!$C$45:$C$59</c:f>
              <c:numCache>
                <c:formatCode>0.0%</c:formatCode>
                <c:ptCount val="15"/>
                <c:pt idx="0">
                  <c:v>6.2550120288693556E-3</c:v>
                </c:pt>
                <c:pt idx="1">
                  <c:v>3.1545120671563565E-2</c:v>
                </c:pt>
                <c:pt idx="2">
                  <c:v>1.7565297082633213E-2</c:v>
                </c:pt>
                <c:pt idx="3">
                  <c:v>2.9797377830753646E-4</c:v>
                </c:pt>
                <c:pt idx="4">
                  <c:v>4.0855689987725707E-2</c:v>
                </c:pt>
                <c:pt idx="5">
                  <c:v>5.9425096738530137E-3</c:v>
                </c:pt>
                <c:pt idx="6">
                  <c:v>5.2647878600184939E-3</c:v>
                </c:pt>
                <c:pt idx="7">
                  <c:v>-1.7267843438219521E-2</c:v>
                </c:pt>
                <c:pt idx="8">
                  <c:v>9.4929198639348567E-3</c:v>
                </c:pt>
                <c:pt idx="9">
                  <c:v>-1.1729457512590025E-2</c:v>
                </c:pt>
                <c:pt idx="10">
                  <c:v>1.6945812807881877E-2</c:v>
                </c:pt>
                <c:pt idx="11">
                  <c:v>5.4730568661534695E-2</c:v>
                </c:pt>
                <c:pt idx="12">
                  <c:v>2.7814821870832507E-2</c:v>
                </c:pt>
                <c:pt idx="13">
                  <c:v>3.9352959081619288E-2</c:v>
                </c:pt>
                <c:pt idx="14">
                  <c:v>3.0104206869934425E-2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41-429C-9D7B-5959E12FACE8}"/>
            </c:ext>
          </c:extLst>
        </c:ser>
        <c:ser>
          <c:idx val="1"/>
          <c:order val="1"/>
          <c:tx>
            <c:strRef>
              <c:f>'G16'!$D$44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'G16'!$D$45:$D$59</c:f>
              <c:numCache>
                <c:formatCode>0.0%</c:formatCode>
                <c:ptCount val="15"/>
                <c:pt idx="0">
                  <c:v>-6.3755180108382437E-4</c:v>
                </c:pt>
                <c:pt idx="1">
                  <c:v>5.931718481785242E-2</c:v>
                </c:pt>
                <c:pt idx="2">
                  <c:v>3.5875112578805268E-2</c:v>
                </c:pt>
                <c:pt idx="3">
                  <c:v>-1.0922450600734823E-2</c:v>
                </c:pt>
                <c:pt idx="4">
                  <c:v>3.7230458221024332E-2</c:v>
                </c:pt>
                <c:pt idx="5">
                  <c:v>1.9096029674405823E-2</c:v>
                </c:pt>
                <c:pt idx="6">
                  <c:v>1.0474430067775709E-2</c:v>
                </c:pt>
                <c:pt idx="7">
                  <c:v>-3.2799687622022677E-2</c:v>
                </c:pt>
                <c:pt idx="8">
                  <c:v>1.9982759971788999E-2</c:v>
                </c:pt>
                <c:pt idx="9">
                  <c:v>3.8702186673547079E-3</c:v>
                </c:pt>
                <c:pt idx="10">
                  <c:v>1.8601046308854841E-2</c:v>
                </c:pt>
                <c:pt idx="11">
                  <c:v>4.5062861986156166E-2</c:v>
                </c:pt>
                <c:pt idx="12">
                  <c:v>3.6329935125115842E-2</c:v>
                </c:pt>
                <c:pt idx="13">
                  <c:v>3.0959752321981338E-2</c:v>
                </c:pt>
                <c:pt idx="14">
                  <c:v>2.9130760584488602E-2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41-429C-9D7B-5959E12FACE8}"/>
            </c:ext>
          </c:extLst>
        </c:ser>
        <c:ser>
          <c:idx val="2"/>
          <c:order val="2"/>
          <c:tx>
            <c:strRef>
              <c:f>'G16'!$E$44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'G16'!$E$45:$E$59</c:f>
              <c:numCache>
                <c:formatCode>0.0%</c:formatCode>
                <c:ptCount val="15"/>
                <c:pt idx="0">
                  <c:v>2.5677830940988855E-2</c:v>
                </c:pt>
                <c:pt idx="1">
                  <c:v>5.1494418437162404E-2</c:v>
                </c:pt>
                <c:pt idx="2">
                  <c:v>4.579046514997831E-2</c:v>
                </c:pt>
                <c:pt idx="3">
                  <c:v>4.2766790482883232E-2</c:v>
                </c:pt>
                <c:pt idx="4">
                  <c:v>3.3620269611823961E-2</c:v>
                </c:pt>
                <c:pt idx="5">
                  <c:v>3.8015637638177502E-2</c:v>
                </c:pt>
                <c:pt idx="6">
                  <c:v>8.2317073170732336E-3</c:v>
                </c:pt>
                <c:pt idx="7">
                  <c:v>8.4779975777149463E-3</c:v>
                </c:pt>
                <c:pt idx="8">
                  <c:v>4.5175169022741324E-2</c:v>
                </c:pt>
                <c:pt idx="9">
                  <c:v>3.0649617682966035E-2</c:v>
                </c:pt>
                <c:pt idx="10">
                  <c:v>1.6549362754422647E-2</c:v>
                </c:pt>
                <c:pt idx="11">
                  <c:v>4.2939533207173142E-2</c:v>
                </c:pt>
                <c:pt idx="12">
                  <c:v>4.1316401359327459E-2</c:v>
                </c:pt>
                <c:pt idx="13">
                  <c:v>3.7699862024186404E-2</c:v>
                </c:pt>
                <c:pt idx="14">
                  <c:v>2.3072722308182358E-2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41-429C-9D7B-5959E12FACE8}"/>
            </c:ext>
          </c:extLst>
        </c:ser>
        <c:ser>
          <c:idx val="3"/>
          <c:order val="3"/>
          <c:tx>
            <c:strRef>
              <c:f>'G16'!$F$44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'G16'!$F$45:$F$59</c:f>
              <c:numCache>
                <c:formatCode>0.0%</c:formatCode>
                <c:ptCount val="15"/>
                <c:pt idx="0">
                  <c:v>7.7748406157662764E-4</c:v>
                </c:pt>
                <c:pt idx="1">
                  <c:v>3.2077625570776203E-2</c:v>
                </c:pt>
                <c:pt idx="2">
                  <c:v>3.4778994041845701E-2</c:v>
                </c:pt>
                <c:pt idx="3">
                  <c:v>3.1770482333686179E-3</c:v>
                </c:pt>
                <c:pt idx="4">
                  <c:v>6.8353236957888086E-2</c:v>
                </c:pt>
                <c:pt idx="5">
                  <c:v>1.2207792207792112E-2</c:v>
                </c:pt>
                <c:pt idx="6">
                  <c:v>2.2679165406713775E-3</c:v>
                </c:pt>
                <c:pt idx="7">
                  <c:v>-1.8414731785428295E-2</c:v>
                </c:pt>
                <c:pt idx="8">
                  <c:v>1.2128785651279061E-2</c:v>
                </c:pt>
                <c:pt idx="9">
                  <c:v>1.3029925187032498E-2</c:v>
                </c:pt>
                <c:pt idx="10">
                  <c:v>4.1167664670658244E-3</c:v>
                </c:pt>
                <c:pt idx="11">
                  <c:v>2.2681124983799261E-2</c:v>
                </c:pt>
                <c:pt idx="12">
                  <c:v>2.2758502232909761E-2</c:v>
                </c:pt>
                <c:pt idx="13">
                  <c:v>1.2201321809862664E-2</c:v>
                </c:pt>
                <c:pt idx="14">
                  <c:v>1.8415550909657075E-2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41-429C-9D7B-5959E12FACE8}"/>
            </c:ext>
          </c:extLst>
        </c:ser>
        <c:ser>
          <c:idx val="4"/>
          <c:order val="4"/>
          <c:tx>
            <c:strRef>
              <c:f>'G16'!$G$44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'G16'!$G$45:$G$59</c:f>
              <c:numCache>
                <c:formatCode>0.0%</c:formatCode>
                <c:ptCount val="15"/>
                <c:pt idx="0">
                  <c:v>-1.2430080795525211E-2</c:v>
                </c:pt>
                <c:pt idx="1">
                  <c:v>2.0904767171773031E-2</c:v>
                </c:pt>
                <c:pt idx="2">
                  <c:v>3.548473486877346E-2</c:v>
                </c:pt>
                <c:pt idx="3">
                  <c:v>6.1420345489442418E-3</c:v>
                </c:pt>
                <c:pt idx="4">
                  <c:v>4.6918664509486785E-2</c:v>
                </c:pt>
                <c:pt idx="5">
                  <c:v>2.5660764690793592E-4</c:v>
                </c:pt>
                <c:pt idx="6">
                  <c:v>-6.6375018856539292E-3</c:v>
                </c:pt>
                <c:pt idx="7">
                  <c:v>-6.525285481239762E-3</c:v>
                </c:pt>
                <c:pt idx="8">
                  <c:v>3.1229573680005007E-3</c:v>
                </c:pt>
                <c:pt idx="9">
                  <c:v>-9.2313373130654686E-3</c:v>
                </c:pt>
                <c:pt idx="10">
                  <c:v>1.6026835631755443E-2</c:v>
                </c:pt>
                <c:pt idx="11">
                  <c:v>1.6855356539371424E-2</c:v>
                </c:pt>
                <c:pt idx="12">
                  <c:v>9.4886220505498997E-3</c:v>
                </c:pt>
                <c:pt idx="13">
                  <c:v>5.6021326739559285E-3</c:v>
                </c:pt>
                <c:pt idx="14">
                  <c:v>1.7471063550993371E-3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41-429C-9D7B-5959E12FACE8}"/>
            </c:ext>
          </c:extLst>
        </c:ser>
        <c:ser>
          <c:idx val="5"/>
          <c:order val="5"/>
          <c:tx>
            <c:strRef>
              <c:f>'G16'!$H$44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'G16'!$H$45:$H$59</c:f>
              <c:numCache>
                <c:formatCode>0.0%</c:formatCode>
                <c:ptCount val="15"/>
                <c:pt idx="0">
                  <c:v>7.8665827564505797E-4</c:v>
                </c:pt>
                <c:pt idx="1">
                  <c:v>2.4322860238353172E-2</c:v>
                </c:pt>
                <c:pt idx="2">
                  <c:v>3.181171602224242E-2</c:v>
                </c:pt>
                <c:pt idx="3">
                  <c:v>-8.3937428462419472E-3</c:v>
                </c:pt>
                <c:pt idx="4">
                  <c:v>4.9733071087384007E-2</c:v>
                </c:pt>
                <c:pt idx="5">
                  <c:v>-2.3088763468445128E-3</c:v>
                </c:pt>
                <c:pt idx="6">
                  <c:v>-5.0113895216400417E-3</c:v>
                </c:pt>
                <c:pt idx="7">
                  <c:v>-3.1198686371100126E-2</c:v>
                </c:pt>
                <c:pt idx="8">
                  <c:v>4.5612510860122413E-3</c:v>
                </c:pt>
                <c:pt idx="9">
                  <c:v>-1.6150071433008728E-3</c:v>
                </c:pt>
                <c:pt idx="10">
                  <c:v>4.2186353631694651E-3</c:v>
                </c:pt>
                <c:pt idx="11">
                  <c:v>1.931785135640407E-2</c:v>
                </c:pt>
                <c:pt idx="12">
                  <c:v>1.8466145400099832E-2</c:v>
                </c:pt>
                <c:pt idx="13">
                  <c:v>3.3809743353312438E-3</c:v>
                </c:pt>
                <c:pt idx="14">
                  <c:v>7.5430564639198394E-3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641-429C-9D7B-5959E12FAC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14404112"/>
        <c:axId val="714408704"/>
      </c:barChart>
      <c:catAx>
        <c:axId val="71440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8704"/>
        <c:crosses val="autoZero"/>
        <c:auto val="1"/>
        <c:lblAlgn val="ctr"/>
        <c:lblOffset val="100"/>
        <c:noMultiLvlLbl val="0"/>
      </c:catAx>
      <c:valAx>
        <c:axId val="7144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3"/>
          <c:order val="0"/>
          <c:tx>
            <c:strRef>
              <c:f>'G16'!$C$127</c:f>
              <c:strCache>
                <c:ptCount val="1"/>
                <c:pt idx="0">
                  <c:v>Lapsed 0-6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'G16'!$B$128:$B$142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'G16'!$C$128:$C$142</c:f>
              <c:numCache>
                <c:formatCode>0%</c:formatCode>
                <c:ptCount val="15"/>
                <c:pt idx="0">
                  <c:v>6.9328721899072479E-2</c:v>
                </c:pt>
                <c:pt idx="1">
                  <c:v>9.4293722565973875E-2</c:v>
                </c:pt>
                <c:pt idx="2">
                  <c:v>7.9834565735054513E-2</c:v>
                </c:pt>
                <c:pt idx="3">
                  <c:v>7.8491727587533672E-2</c:v>
                </c:pt>
                <c:pt idx="4">
                  <c:v>0.10867237687366167</c:v>
                </c:pt>
                <c:pt idx="5">
                  <c:v>8.8840318848032909E-2</c:v>
                </c:pt>
                <c:pt idx="6">
                  <c:v>6.4865689865689871E-2</c:v>
                </c:pt>
                <c:pt idx="7">
                  <c:v>2.9661016949152543E-2</c:v>
                </c:pt>
                <c:pt idx="8">
                  <c:v>6.0180180180180183E-2</c:v>
                </c:pt>
                <c:pt idx="9">
                  <c:v>4.6848752566415727E-2</c:v>
                </c:pt>
                <c:pt idx="10">
                  <c:v>9.0958904109589039E-2</c:v>
                </c:pt>
                <c:pt idx="11">
                  <c:v>0.11411803064884252</c:v>
                </c:pt>
                <c:pt idx="12">
                  <c:v>8.7798105194380915E-2</c:v>
                </c:pt>
                <c:pt idx="13">
                  <c:v>8.898759381222239E-2</c:v>
                </c:pt>
                <c:pt idx="14">
                  <c:v>7.6380474294616585E-2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06-4350-952F-5C6EE06836B4}"/>
            </c:ext>
          </c:extLst>
        </c:ser>
        <c:ser>
          <c:idx val="2"/>
          <c:order val="1"/>
          <c:tx>
            <c:strRef>
              <c:f>'G16'!$D$127</c:f>
              <c:strCache>
                <c:ptCount val="1"/>
                <c:pt idx="0">
                  <c:v>Lapsed 7-18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'G16'!$B$128:$B$142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'G16'!$D$128:$D$142</c:f>
              <c:numCache>
                <c:formatCode>0%</c:formatCode>
                <c:ptCount val="15"/>
                <c:pt idx="0">
                  <c:v>0.13158308442068858</c:v>
                </c:pt>
                <c:pt idx="1">
                  <c:v>0.18255856999312498</c:v>
                </c:pt>
                <c:pt idx="2">
                  <c:v>0.16267702719639052</c:v>
                </c:pt>
                <c:pt idx="3">
                  <c:v>0.17391304347826086</c:v>
                </c:pt>
                <c:pt idx="4">
                  <c:v>0.17973768736616702</c:v>
                </c:pt>
                <c:pt idx="5">
                  <c:v>0.16662381074826432</c:v>
                </c:pt>
                <c:pt idx="6">
                  <c:v>0.15277777777777779</c:v>
                </c:pt>
                <c:pt idx="7">
                  <c:v>8.7288135593220337E-2</c:v>
                </c:pt>
                <c:pt idx="8">
                  <c:v>0.13318918918918918</c:v>
                </c:pt>
                <c:pt idx="9">
                  <c:v>0.12437006159397748</c:v>
                </c:pt>
                <c:pt idx="10">
                  <c:v>0.17461187214611873</c:v>
                </c:pt>
                <c:pt idx="11">
                  <c:v>0.21678350179328335</c:v>
                </c:pt>
                <c:pt idx="12">
                  <c:v>0.19103234237177394</c:v>
                </c:pt>
                <c:pt idx="13">
                  <c:v>0.18038750191453515</c:v>
                </c:pt>
                <c:pt idx="14">
                  <c:v>0.18690496797645836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06-4350-952F-5C6EE06836B4}"/>
            </c:ext>
          </c:extLst>
        </c:ser>
        <c:ser>
          <c:idx val="1"/>
          <c:order val="2"/>
          <c:tx>
            <c:strRef>
              <c:f>'G16'!$E$127</c:f>
              <c:strCache>
                <c:ptCount val="1"/>
                <c:pt idx="0">
                  <c:v>Tööealised 19-64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'G16'!$B$128:$B$142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'G16'!$E$128:$E$142</c:f>
              <c:numCache>
                <c:formatCode>0%</c:formatCode>
                <c:ptCount val="15"/>
                <c:pt idx="0">
                  <c:v>0.57207986165697222</c:v>
                </c:pt>
                <c:pt idx="1">
                  <c:v>0.60029615526997726</c:v>
                </c:pt>
                <c:pt idx="2">
                  <c:v>0.59882190750720643</c:v>
                </c:pt>
                <c:pt idx="3">
                  <c:v>0.57156598691804539</c:v>
                </c:pt>
                <c:pt idx="4">
                  <c:v>0.61094753747323338</c:v>
                </c:pt>
                <c:pt idx="5">
                  <c:v>0.57109796862946771</c:v>
                </c:pt>
                <c:pt idx="6">
                  <c:v>0.55952380952380953</c:v>
                </c:pt>
                <c:pt idx="7">
                  <c:v>0.53262711864406775</c:v>
                </c:pt>
                <c:pt idx="8">
                  <c:v>0.59481081081081077</c:v>
                </c:pt>
                <c:pt idx="9">
                  <c:v>0.58924905120388227</c:v>
                </c:pt>
                <c:pt idx="10">
                  <c:v>0.57570776255707767</c:v>
                </c:pt>
                <c:pt idx="11">
                  <c:v>0.58615911313987612</c:v>
                </c:pt>
                <c:pt idx="12">
                  <c:v>0.58142763802678865</c:v>
                </c:pt>
                <c:pt idx="13">
                  <c:v>0.58221013937815902</c:v>
                </c:pt>
                <c:pt idx="14">
                  <c:v>0.58659338757140389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06-4350-952F-5C6EE06836B4}"/>
            </c:ext>
          </c:extLst>
        </c:ser>
        <c:ser>
          <c:idx val="0"/>
          <c:order val="3"/>
          <c:tx>
            <c:strRef>
              <c:f>'G16'!$F$127</c:f>
              <c:strCache>
                <c:ptCount val="1"/>
                <c:pt idx="0">
                  <c:v>Eakad 65+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'G16'!$B$128:$B$142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'G16'!$F$128:$F$142</c:f>
              <c:numCache>
                <c:formatCode>0%</c:formatCode>
                <c:ptCount val="15"/>
                <c:pt idx="0">
                  <c:v>0.22700833202326678</c:v>
                </c:pt>
                <c:pt idx="1">
                  <c:v>0.1228515521709239</c:v>
                </c:pt>
                <c:pt idx="2">
                  <c:v>0.15866649956134854</c:v>
                </c:pt>
                <c:pt idx="3">
                  <c:v>0.17602924201616005</c:v>
                </c:pt>
                <c:pt idx="4">
                  <c:v>0.1006423982869379</c:v>
                </c:pt>
                <c:pt idx="5">
                  <c:v>0.17343790177423501</c:v>
                </c:pt>
                <c:pt idx="6">
                  <c:v>0.22283272283272285</c:v>
                </c:pt>
                <c:pt idx="7">
                  <c:v>0.35042372881355932</c:v>
                </c:pt>
                <c:pt idx="8">
                  <c:v>0.21181981981981982</c:v>
                </c:pt>
                <c:pt idx="9">
                  <c:v>0.23953213463572451</c:v>
                </c:pt>
                <c:pt idx="10">
                  <c:v>0.15872146118721461</c:v>
                </c:pt>
                <c:pt idx="11">
                  <c:v>8.2939354417998046E-2</c:v>
                </c:pt>
                <c:pt idx="12">
                  <c:v>0.13974191440705652</c:v>
                </c:pt>
                <c:pt idx="13">
                  <c:v>0.14841476489508348</c:v>
                </c:pt>
                <c:pt idx="14">
                  <c:v>0.15012117015752122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06-4350-952F-5C6EE0683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100"/>
        <c:axId val="607895368"/>
        <c:axId val="607903240"/>
      </c:barChart>
      <c:catAx>
        <c:axId val="607895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7903240"/>
        <c:crosses val="autoZero"/>
        <c:auto val="1"/>
        <c:lblAlgn val="ctr"/>
        <c:lblOffset val="100"/>
        <c:noMultiLvlLbl val="0"/>
      </c:catAx>
      <c:valAx>
        <c:axId val="607903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07895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1603756014966333E-2"/>
          <c:y val="3.9930657283772063E-2"/>
          <c:w val="0.89438100709774926"/>
          <c:h val="0.7601438913731822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'G3'!$B$34</c:f>
              <c:strCache>
                <c:ptCount val="1"/>
                <c:pt idx="0">
                  <c:v>Sünnid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1.09229929000546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59E-4C67-B5AB-9514F36D2311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'G3'!$C$34:$H$34</c:f>
              <c:numCache>
                <c:formatCode>#,##0</c:formatCode>
                <c:ptCount val="6"/>
                <c:pt idx="0">
                  <c:v>1944</c:v>
                </c:pt>
                <c:pt idx="1">
                  <c:v>2067</c:v>
                </c:pt>
                <c:pt idx="2">
                  <c:v>1820</c:v>
                </c:pt>
                <c:pt idx="3">
                  <c:v>1657</c:v>
                </c:pt>
                <c:pt idx="4">
                  <c:v>1475</c:v>
                </c:pt>
                <c:pt idx="5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9E-4C67-B5AB-9514F36D2311}"/>
            </c:ext>
          </c:extLst>
        </c:ser>
        <c:ser>
          <c:idx val="3"/>
          <c:order val="3"/>
          <c:tx>
            <c:strRef>
              <c:f>'G3'!$B$35</c:f>
              <c:strCache>
                <c:ptCount val="1"/>
                <c:pt idx="0">
                  <c:v>Surmad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'G3'!$C$35:$H$35</c:f>
              <c:numCache>
                <c:formatCode>#,##0</c:formatCode>
                <c:ptCount val="6"/>
                <c:pt idx="0">
                  <c:v>-1399</c:v>
                </c:pt>
                <c:pt idx="1">
                  <c:v>-1613</c:v>
                </c:pt>
                <c:pt idx="2">
                  <c:v>-1596</c:v>
                </c:pt>
                <c:pt idx="3">
                  <c:v>-1443</c:v>
                </c:pt>
                <c:pt idx="4">
                  <c:v>-1530</c:v>
                </c:pt>
                <c:pt idx="5">
                  <c:v>-1497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9E-4C67-B5AB-9514F36D23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29173864"/>
        <c:axId val="729179440"/>
      </c:barChart>
      <c:lineChart>
        <c:grouping val="standard"/>
        <c:varyColors val="0"/>
        <c:ser>
          <c:idx val="0"/>
          <c:order val="0"/>
          <c:tx>
            <c:strRef>
              <c:f>'G3'!$B$32</c:f>
              <c:strCache>
                <c:ptCount val="1"/>
                <c:pt idx="0">
                  <c:v>Rändeiive</c:v>
                </c:pt>
              </c:strCache>
            </c:strRef>
          </c:tx>
          <c:spPr>
            <a:ln w="25400" cap="rnd">
              <a:solidFill>
                <a:schemeClr val="accent6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9.1909722222222226E-2"/>
                  <c:y val="-5.0925925925925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9E-4C67-B5AB-9514F36D2311}"/>
                </c:ext>
              </c:extLst>
            </c:dLbl>
            <c:dLbl>
              <c:idx val="4"/>
              <c:layout>
                <c:manualLayout>
                  <c:x val="-8.8727726684166702E-2"/>
                  <c:y val="-2.62677824613946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D68-47E0-B2BD-34FB635E8B10}"/>
                </c:ext>
              </c:extLst>
            </c:dLbl>
            <c:dLbl>
              <c:idx val="5"/>
              <c:layout>
                <c:manualLayout>
                  <c:x val="-8.2111600162294796E-2"/>
                  <c:y val="-3.79423524442366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68-47E0-B2BD-34FB635E8B10}"/>
                </c:ext>
              </c:extLst>
            </c:dLbl>
            <c:spPr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'G3'!$C$32:$H$32</c:f>
              <c:numCache>
                <c:formatCode>#,##0</c:formatCode>
                <c:ptCount val="6"/>
                <c:pt idx="0">
                  <c:v>3303</c:v>
                </c:pt>
                <c:pt idx="1">
                  <c:v>4070</c:v>
                </c:pt>
                <c:pt idx="2">
                  <c:v>6104</c:v>
                </c:pt>
                <c:pt idx="3">
                  <c:v>3047</c:v>
                </c:pt>
                <c:pt idx="4">
                  <c:v>1619</c:v>
                </c:pt>
                <c:pt idx="5">
                  <c:v>1902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59E-4C67-B5AB-9514F36D2311}"/>
            </c:ext>
          </c:extLst>
        </c:ser>
        <c:ser>
          <c:idx val="1"/>
          <c:order val="1"/>
          <c:tx>
            <c:strRef>
              <c:f>'G3'!$B$33</c:f>
              <c:strCache>
                <c:ptCount val="1"/>
                <c:pt idx="0">
                  <c:v>Loomulik iive</c:v>
                </c:pt>
              </c:strCache>
            </c:strRef>
          </c:tx>
          <c:spPr>
            <a:ln w="25400" cap="rnd">
              <a:solidFill>
                <a:schemeClr val="accent2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'G3'!$C$31:$H$31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'G3'!$C$33:$H$33</c:f>
              <c:numCache>
                <c:formatCode>#,##0</c:formatCode>
                <c:ptCount val="6"/>
                <c:pt idx="0">
                  <c:v>545</c:v>
                </c:pt>
                <c:pt idx="1">
                  <c:v>454</c:v>
                </c:pt>
                <c:pt idx="2">
                  <c:v>224</c:v>
                </c:pt>
                <c:pt idx="3">
                  <c:v>214</c:v>
                </c:pt>
                <c:pt idx="4">
                  <c:v>-55</c:v>
                </c:pt>
                <c:pt idx="5">
                  <c:v>-55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59E-4C67-B5AB-9514F36D23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9173864"/>
        <c:axId val="729179440"/>
      </c:lineChart>
      <c:catAx>
        <c:axId val="729173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29179440"/>
        <c:crosses val="autoZero"/>
        <c:auto val="1"/>
        <c:lblAlgn val="ctr"/>
        <c:lblOffset val="100"/>
        <c:noMultiLvlLbl val="0"/>
      </c:catAx>
      <c:valAx>
        <c:axId val="7291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29173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193132108486443E-2"/>
          <c:y val="0.92301346903929327"/>
          <c:w val="0.90994706911636047"/>
          <c:h val="6.45048848772900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'G3'!$C$40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'G3'!$B$41:$B$55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'G3'!$C$41:$C$55</c:f>
              <c:numCache>
                <c:formatCode>#,##0</c:formatCode>
                <c:ptCount val="15"/>
                <c:pt idx="0">
                  <c:v>58</c:v>
                </c:pt>
                <c:pt idx="1">
                  <c:v>149</c:v>
                </c:pt>
                <c:pt idx="2">
                  <c:v>73</c:v>
                </c:pt>
                <c:pt idx="3">
                  <c:v>96</c:v>
                </c:pt>
                <c:pt idx="4">
                  <c:v>73</c:v>
                </c:pt>
                <c:pt idx="5">
                  <c:v>91</c:v>
                </c:pt>
                <c:pt idx="6">
                  <c:v>61</c:v>
                </c:pt>
                <c:pt idx="7">
                  <c:v>11</c:v>
                </c:pt>
                <c:pt idx="8">
                  <c:v>121</c:v>
                </c:pt>
                <c:pt idx="9">
                  <c:v>126</c:v>
                </c:pt>
                <c:pt idx="10">
                  <c:v>60</c:v>
                </c:pt>
                <c:pt idx="11">
                  <c:v>399</c:v>
                </c:pt>
                <c:pt idx="12">
                  <c:v>121</c:v>
                </c:pt>
                <c:pt idx="13">
                  <c:v>290</c:v>
                </c:pt>
                <c:pt idx="14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43-4182-BA41-6EB83FE7259C}"/>
            </c:ext>
          </c:extLst>
        </c:ser>
        <c:ser>
          <c:idx val="1"/>
          <c:order val="1"/>
          <c:tx>
            <c:strRef>
              <c:f>'G3'!$D$40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'G3'!$B$41:$B$55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'G3'!$D$41:$D$55</c:f>
              <c:numCache>
                <c:formatCode>#,##0</c:formatCode>
                <c:ptCount val="15"/>
                <c:pt idx="0">
                  <c:v>64</c:v>
                </c:pt>
                <c:pt idx="1">
                  <c:v>175</c:v>
                </c:pt>
                <c:pt idx="2">
                  <c:v>71</c:v>
                </c:pt>
                <c:pt idx="3">
                  <c:v>95</c:v>
                </c:pt>
                <c:pt idx="4">
                  <c:v>94</c:v>
                </c:pt>
                <c:pt idx="5">
                  <c:v>85</c:v>
                </c:pt>
                <c:pt idx="6">
                  <c:v>54</c:v>
                </c:pt>
                <c:pt idx="7">
                  <c:v>14</c:v>
                </c:pt>
                <c:pt idx="8">
                  <c:v>109</c:v>
                </c:pt>
                <c:pt idx="9">
                  <c:v>100</c:v>
                </c:pt>
                <c:pt idx="10">
                  <c:v>65</c:v>
                </c:pt>
                <c:pt idx="11">
                  <c:v>402</c:v>
                </c:pt>
                <c:pt idx="12">
                  <c:v>142</c:v>
                </c:pt>
                <c:pt idx="13">
                  <c:v>344</c:v>
                </c:pt>
                <c:pt idx="14">
                  <c:v>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43-4182-BA41-6EB83FE7259C}"/>
            </c:ext>
          </c:extLst>
        </c:ser>
        <c:ser>
          <c:idx val="2"/>
          <c:order val="2"/>
          <c:tx>
            <c:strRef>
              <c:f>'G3'!$E$40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'G3'!$B$41:$B$55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'G3'!$E$41:$E$55</c:f>
              <c:numCache>
                <c:formatCode>#,##0</c:formatCode>
                <c:ptCount val="15"/>
                <c:pt idx="0">
                  <c:v>55</c:v>
                </c:pt>
                <c:pt idx="1">
                  <c:v>168</c:v>
                </c:pt>
                <c:pt idx="2">
                  <c:v>55</c:v>
                </c:pt>
                <c:pt idx="3">
                  <c:v>99</c:v>
                </c:pt>
                <c:pt idx="4">
                  <c:v>69</c:v>
                </c:pt>
                <c:pt idx="5">
                  <c:v>80</c:v>
                </c:pt>
                <c:pt idx="6">
                  <c:v>49</c:v>
                </c:pt>
                <c:pt idx="7">
                  <c:v>9</c:v>
                </c:pt>
                <c:pt idx="8">
                  <c:v>114</c:v>
                </c:pt>
                <c:pt idx="9">
                  <c:v>101</c:v>
                </c:pt>
                <c:pt idx="10">
                  <c:v>74</c:v>
                </c:pt>
                <c:pt idx="11">
                  <c:v>327</c:v>
                </c:pt>
                <c:pt idx="12">
                  <c:v>109</c:v>
                </c:pt>
                <c:pt idx="13">
                  <c:v>292</c:v>
                </c:pt>
                <c:pt idx="14">
                  <c:v>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43-4182-BA41-6EB83FE7259C}"/>
            </c:ext>
          </c:extLst>
        </c:ser>
        <c:ser>
          <c:idx val="3"/>
          <c:order val="3"/>
          <c:tx>
            <c:strRef>
              <c:f>'G3'!$F$40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'G3'!$B$41:$B$55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'G3'!$F$41:$F$55</c:f>
              <c:numCache>
                <c:formatCode>#,##0</c:formatCode>
                <c:ptCount val="15"/>
                <c:pt idx="0">
                  <c:v>46</c:v>
                </c:pt>
                <c:pt idx="1">
                  <c:v>156</c:v>
                </c:pt>
                <c:pt idx="2">
                  <c:v>54</c:v>
                </c:pt>
                <c:pt idx="3">
                  <c:v>80</c:v>
                </c:pt>
                <c:pt idx="4">
                  <c:v>78</c:v>
                </c:pt>
                <c:pt idx="5">
                  <c:v>82</c:v>
                </c:pt>
                <c:pt idx="6">
                  <c:v>51</c:v>
                </c:pt>
                <c:pt idx="7">
                  <c:v>9</c:v>
                </c:pt>
                <c:pt idx="8">
                  <c:v>120</c:v>
                </c:pt>
                <c:pt idx="9">
                  <c:v>90</c:v>
                </c:pt>
                <c:pt idx="10">
                  <c:v>44</c:v>
                </c:pt>
                <c:pt idx="11">
                  <c:v>304</c:v>
                </c:pt>
                <c:pt idx="12">
                  <c:v>127</c:v>
                </c:pt>
                <c:pt idx="13">
                  <c:v>238</c:v>
                </c:pt>
                <c:pt idx="14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43-4182-BA41-6EB83FE7259C}"/>
            </c:ext>
          </c:extLst>
        </c:ser>
        <c:ser>
          <c:idx val="4"/>
          <c:order val="4"/>
          <c:tx>
            <c:strRef>
              <c:f>'G3'!$G$40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'G3'!$B$41:$B$55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'G3'!$G$41:$G$55</c:f>
              <c:numCache>
                <c:formatCode>#,##0</c:formatCode>
                <c:ptCount val="15"/>
                <c:pt idx="0">
                  <c:v>53</c:v>
                </c:pt>
                <c:pt idx="1">
                  <c:v>173</c:v>
                </c:pt>
                <c:pt idx="2">
                  <c:v>57</c:v>
                </c:pt>
                <c:pt idx="3">
                  <c:v>87</c:v>
                </c:pt>
                <c:pt idx="4">
                  <c:v>70</c:v>
                </c:pt>
                <c:pt idx="5">
                  <c:v>69</c:v>
                </c:pt>
                <c:pt idx="6">
                  <c:v>33</c:v>
                </c:pt>
                <c:pt idx="7">
                  <c:v>3</c:v>
                </c:pt>
                <c:pt idx="8">
                  <c:v>95</c:v>
                </c:pt>
                <c:pt idx="9">
                  <c:v>72</c:v>
                </c:pt>
                <c:pt idx="10">
                  <c:v>53</c:v>
                </c:pt>
                <c:pt idx="11">
                  <c:v>258</c:v>
                </c:pt>
                <c:pt idx="12">
                  <c:v>97</c:v>
                </c:pt>
                <c:pt idx="13">
                  <c:v>219</c:v>
                </c:pt>
                <c:pt idx="14">
                  <c:v>136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43-4182-BA41-6EB83FE7259C}"/>
            </c:ext>
          </c:extLst>
        </c:ser>
        <c:ser>
          <c:idx val="5"/>
          <c:order val="5"/>
          <c:tx>
            <c:strRef>
              <c:f>'G3'!$H$40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'G3'!$B$41:$B$55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'G3'!$H$41:$H$55</c:f>
              <c:numCache>
                <c:formatCode>#,##0</c:formatCode>
                <c:ptCount val="15"/>
                <c:pt idx="0">
                  <c:v>41</c:v>
                </c:pt>
                <c:pt idx="1">
                  <c:v>179</c:v>
                </c:pt>
                <c:pt idx="2">
                  <c:v>62</c:v>
                </c:pt>
                <c:pt idx="3">
                  <c:v>76</c:v>
                </c:pt>
                <c:pt idx="4">
                  <c:v>83</c:v>
                </c:pt>
                <c:pt idx="5">
                  <c:v>60</c:v>
                </c:pt>
                <c:pt idx="6">
                  <c:v>41</c:v>
                </c:pt>
                <c:pt idx="7">
                  <c:v>5</c:v>
                </c:pt>
                <c:pt idx="8">
                  <c:v>77</c:v>
                </c:pt>
                <c:pt idx="9">
                  <c:v>65</c:v>
                </c:pt>
                <c:pt idx="10">
                  <c:v>46</c:v>
                </c:pt>
                <c:pt idx="11">
                  <c:v>250</c:v>
                </c:pt>
                <c:pt idx="12">
                  <c:v>99</c:v>
                </c:pt>
                <c:pt idx="13">
                  <c:v>208</c:v>
                </c:pt>
                <c:pt idx="14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443-4182-BA41-6EB83FE725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031136"/>
        <c:axId val="75641984"/>
      </c:barChart>
      <c:catAx>
        <c:axId val="21203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5641984"/>
        <c:crosses val="autoZero"/>
        <c:auto val="1"/>
        <c:lblAlgn val="ctr"/>
        <c:lblOffset val="100"/>
        <c:noMultiLvlLbl val="0"/>
      </c:catAx>
      <c:valAx>
        <c:axId val="75641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21203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'G56'!$C$44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'G56'!$C$45:$C$59</c:f>
              <c:numCache>
                <c:formatCode>General</c:formatCode>
                <c:ptCount val="15"/>
                <c:pt idx="0">
                  <c:v>-30</c:v>
                </c:pt>
                <c:pt idx="1">
                  <c:v>59</c:v>
                </c:pt>
                <c:pt idx="2">
                  <c:v>28</c:v>
                </c:pt>
                <c:pt idx="3">
                  <c:v>-3</c:v>
                </c:pt>
                <c:pt idx="4">
                  <c:v>51</c:v>
                </c:pt>
                <c:pt idx="5">
                  <c:v>13</c:v>
                </c:pt>
                <c:pt idx="6">
                  <c:v>-13</c:v>
                </c:pt>
                <c:pt idx="7">
                  <c:v>-31</c:v>
                </c:pt>
                <c:pt idx="8">
                  <c:v>-30</c:v>
                </c:pt>
                <c:pt idx="9">
                  <c:v>-72</c:v>
                </c:pt>
                <c:pt idx="10">
                  <c:v>17</c:v>
                </c:pt>
                <c:pt idx="11">
                  <c:v>317</c:v>
                </c:pt>
                <c:pt idx="12">
                  <c:v>39</c:v>
                </c:pt>
                <c:pt idx="13">
                  <c:v>107</c:v>
                </c:pt>
                <c:pt idx="14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13-40BF-812E-BBC6247FF676}"/>
            </c:ext>
          </c:extLst>
        </c:ser>
        <c:ser>
          <c:idx val="1"/>
          <c:order val="1"/>
          <c:tx>
            <c:strRef>
              <c:f>'G56'!$D$44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'G56'!$D$45:$D$59</c:f>
              <c:numCache>
                <c:formatCode>General</c:formatCode>
                <c:ptCount val="15"/>
                <c:pt idx="0">
                  <c:v>-18</c:v>
                </c:pt>
                <c:pt idx="1">
                  <c:v>73</c:v>
                </c:pt>
                <c:pt idx="2">
                  <c:v>6</c:v>
                </c:pt>
                <c:pt idx="3">
                  <c:v>-29</c:v>
                </c:pt>
                <c:pt idx="4">
                  <c:v>51</c:v>
                </c:pt>
                <c:pt idx="5">
                  <c:v>-25</c:v>
                </c:pt>
                <c:pt idx="6">
                  <c:v>-22</c:v>
                </c:pt>
                <c:pt idx="7">
                  <c:v>-36</c:v>
                </c:pt>
                <c:pt idx="8">
                  <c:v>-73</c:v>
                </c:pt>
                <c:pt idx="9">
                  <c:v>-123</c:v>
                </c:pt>
                <c:pt idx="10">
                  <c:v>7</c:v>
                </c:pt>
                <c:pt idx="11">
                  <c:v>329</c:v>
                </c:pt>
                <c:pt idx="12">
                  <c:v>57</c:v>
                </c:pt>
                <c:pt idx="13">
                  <c:v>141</c:v>
                </c:pt>
                <c:pt idx="14">
                  <c:v>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13-40BF-812E-BBC6247FF676}"/>
            </c:ext>
          </c:extLst>
        </c:ser>
        <c:ser>
          <c:idx val="2"/>
          <c:order val="2"/>
          <c:tx>
            <c:strRef>
              <c:f>'G56'!$E$44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'G56'!$E$45:$E$59</c:f>
              <c:numCache>
                <c:formatCode>General</c:formatCode>
                <c:ptCount val="15"/>
                <c:pt idx="0">
                  <c:v>-42</c:v>
                </c:pt>
                <c:pt idx="1">
                  <c:v>72</c:v>
                </c:pt>
                <c:pt idx="2">
                  <c:v>-6</c:v>
                </c:pt>
                <c:pt idx="3">
                  <c:v>-11</c:v>
                </c:pt>
                <c:pt idx="4">
                  <c:v>40</c:v>
                </c:pt>
                <c:pt idx="5">
                  <c:v>-6</c:v>
                </c:pt>
                <c:pt idx="6">
                  <c:v>-36</c:v>
                </c:pt>
                <c:pt idx="7">
                  <c:v>-37</c:v>
                </c:pt>
                <c:pt idx="8">
                  <c:v>-90</c:v>
                </c:pt>
                <c:pt idx="9">
                  <c:v>-124</c:v>
                </c:pt>
                <c:pt idx="10">
                  <c:v>25</c:v>
                </c:pt>
                <c:pt idx="11">
                  <c:v>233</c:v>
                </c:pt>
                <c:pt idx="12">
                  <c:v>42</c:v>
                </c:pt>
                <c:pt idx="13">
                  <c:v>70</c:v>
                </c:pt>
                <c:pt idx="14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13-40BF-812E-BBC6247FF676}"/>
            </c:ext>
          </c:extLst>
        </c:ser>
        <c:ser>
          <c:idx val="3"/>
          <c:order val="3"/>
          <c:tx>
            <c:strRef>
              <c:f>'G56'!$F$44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'G56'!$F$45:$F$59</c:f>
              <c:numCache>
                <c:formatCode>General</c:formatCode>
                <c:ptCount val="15"/>
                <c:pt idx="0">
                  <c:v>-32</c:v>
                </c:pt>
                <c:pt idx="1">
                  <c:v>72</c:v>
                </c:pt>
                <c:pt idx="2">
                  <c:v>-19</c:v>
                </c:pt>
                <c:pt idx="3">
                  <c:v>-12</c:v>
                </c:pt>
                <c:pt idx="4">
                  <c:v>44</c:v>
                </c:pt>
                <c:pt idx="5">
                  <c:v>-6</c:v>
                </c:pt>
                <c:pt idx="6">
                  <c:v>-21</c:v>
                </c:pt>
                <c:pt idx="7">
                  <c:v>-39</c:v>
                </c:pt>
                <c:pt idx="8">
                  <c:v>-37</c:v>
                </c:pt>
                <c:pt idx="9">
                  <c:v>-114</c:v>
                </c:pt>
                <c:pt idx="10">
                  <c:v>-10</c:v>
                </c:pt>
                <c:pt idx="11">
                  <c:v>234</c:v>
                </c:pt>
                <c:pt idx="12">
                  <c:v>46</c:v>
                </c:pt>
                <c:pt idx="13">
                  <c:v>55</c:v>
                </c:pt>
                <c:pt idx="14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13-40BF-812E-BBC6247FF676}"/>
            </c:ext>
          </c:extLst>
        </c:ser>
        <c:ser>
          <c:idx val="4"/>
          <c:order val="4"/>
          <c:tx>
            <c:strRef>
              <c:f>'G56'!$G$44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'G56'!$G$45:$G$59</c:f>
              <c:numCache>
                <c:formatCode>General</c:formatCode>
                <c:ptCount val="15"/>
                <c:pt idx="0">
                  <c:v>-34</c:v>
                </c:pt>
                <c:pt idx="1">
                  <c:v>70</c:v>
                </c:pt>
                <c:pt idx="2">
                  <c:v>-13</c:v>
                </c:pt>
                <c:pt idx="3">
                  <c:v>-12</c:v>
                </c:pt>
                <c:pt idx="4">
                  <c:v>29</c:v>
                </c:pt>
                <c:pt idx="5">
                  <c:v>1</c:v>
                </c:pt>
                <c:pt idx="6">
                  <c:v>-56</c:v>
                </c:pt>
                <c:pt idx="7">
                  <c:v>-31</c:v>
                </c:pt>
                <c:pt idx="8">
                  <c:v>-73</c:v>
                </c:pt>
                <c:pt idx="9">
                  <c:v>-124</c:v>
                </c:pt>
                <c:pt idx="10">
                  <c:v>11</c:v>
                </c:pt>
                <c:pt idx="11">
                  <c:v>154</c:v>
                </c:pt>
                <c:pt idx="12">
                  <c:v>10</c:v>
                </c:pt>
                <c:pt idx="13">
                  <c:v>14</c:v>
                </c:pt>
                <c:pt idx="14">
                  <c:v>-1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13-40BF-812E-BBC6247FF676}"/>
            </c:ext>
          </c:extLst>
        </c:ser>
        <c:ser>
          <c:idx val="5"/>
          <c:order val="5"/>
          <c:tx>
            <c:strRef>
              <c:f>'G56'!$H$44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'G56'!$B$45:$B$59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'G56'!$H$45:$H$59</c:f>
              <c:numCache>
                <c:formatCode>General</c:formatCode>
                <c:ptCount val="15"/>
                <c:pt idx="0">
                  <c:v>-36</c:v>
                </c:pt>
                <c:pt idx="1">
                  <c:v>75</c:v>
                </c:pt>
                <c:pt idx="2">
                  <c:v>0</c:v>
                </c:pt>
                <c:pt idx="3">
                  <c:v>-45</c:v>
                </c:pt>
                <c:pt idx="4">
                  <c:v>53</c:v>
                </c:pt>
                <c:pt idx="5">
                  <c:v>-27</c:v>
                </c:pt>
                <c:pt idx="6">
                  <c:v>-39</c:v>
                </c:pt>
                <c:pt idx="7">
                  <c:v>-42</c:v>
                </c:pt>
                <c:pt idx="8">
                  <c:v>-101</c:v>
                </c:pt>
                <c:pt idx="9">
                  <c:v>-121</c:v>
                </c:pt>
                <c:pt idx="10">
                  <c:v>2</c:v>
                </c:pt>
                <c:pt idx="11">
                  <c:v>178</c:v>
                </c:pt>
                <c:pt idx="12">
                  <c:v>24</c:v>
                </c:pt>
                <c:pt idx="13">
                  <c:v>5</c:v>
                </c:pt>
                <c:pt idx="1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13-40BF-812E-BBC6247FF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14404112"/>
        <c:axId val="714408704"/>
      </c:barChart>
      <c:catAx>
        <c:axId val="71440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8704"/>
        <c:crosses val="autoZero"/>
        <c:auto val="1"/>
        <c:lblAlgn val="ctr"/>
        <c:lblOffset val="100"/>
        <c:noMultiLvlLbl val="0"/>
      </c:catAx>
      <c:valAx>
        <c:axId val="7144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'G56'!$C$44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'G56'!$B$91:$B$105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'G56'!$C$91:$C$105</c:f>
              <c:numCache>
                <c:formatCode>#,##0</c:formatCode>
                <c:ptCount val="15"/>
                <c:pt idx="0">
                  <c:v>69</c:v>
                </c:pt>
                <c:pt idx="1">
                  <c:v>422</c:v>
                </c:pt>
                <c:pt idx="2">
                  <c:v>87</c:v>
                </c:pt>
                <c:pt idx="3">
                  <c:v>6</c:v>
                </c:pt>
                <c:pt idx="4">
                  <c:v>182</c:v>
                </c:pt>
                <c:pt idx="5">
                  <c:v>30</c:v>
                </c:pt>
                <c:pt idx="6">
                  <c:v>47</c:v>
                </c:pt>
                <c:pt idx="7">
                  <c:v>-14</c:v>
                </c:pt>
                <c:pt idx="8">
                  <c:v>150</c:v>
                </c:pt>
                <c:pt idx="9">
                  <c:v>-112</c:v>
                </c:pt>
                <c:pt idx="10">
                  <c:v>69</c:v>
                </c:pt>
                <c:pt idx="11">
                  <c:v>785</c:v>
                </c:pt>
                <c:pt idx="12">
                  <c:v>253</c:v>
                </c:pt>
                <c:pt idx="13">
                  <c:v>798</c:v>
                </c:pt>
                <c:pt idx="14">
                  <c:v>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3B-4731-8FC7-7943100850DD}"/>
            </c:ext>
          </c:extLst>
        </c:ser>
        <c:ser>
          <c:idx val="1"/>
          <c:order val="1"/>
          <c:tx>
            <c:strRef>
              <c:f>'G56'!$D$44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'G56'!$B$91:$B$105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'G56'!$D$91:$D$105</c:f>
              <c:numCache>
                <c:formatCode>#,##0</c:formatCode>
                <c:ptCount val="15"/>
                <c:pt idx="0">
                  <c:v>14</c:v>
                </c:pt>
                <c:pt idx="1">
                  <c:v>860</c:v>
                </c:pt>
                <c:pt idx="2">
                  <c:v>233</c:v>
                </c:pt>
                <c:pt idx="3">
                  <c:v>-81</c:v>
                </c:pt>
                <c:pt idx="4">
                  <c:v>170</c:v>
                </c:pt>
                <c:pt idx="5">
                  <c:v>164</c:v>
                </c:pt>
                <c:pt idx="6">
                  <c:v>90</c:v>
                </c:pt>
                <c:pt idx="7">
                  <c:v>-48</c:v>
                </c:pt>
                <c:pt idx="8">
                  <c:v>328</c:v>
                </c:pt>
                <c:pt idx="9">
                  <c:v>183</c:v>
                </c:pt>
                <c:pt idx="10">
                  <c:v>89</c:v>
                </c:pt>
                <c:pt idx="11">
                  <c:v>628</c:v>
                </c:pt>
                <c:pt idx="12">
                  <c:v>335</c:v>
                </c:pt>
                <c:pt idx="13">
                  <c:v>599</c:v>
                </c:pt>
                <c:pt idx="14">
                  <c:v>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3B-4731-8FC7-7943100850DD}"/>
            </c:ext>
          </c:extLst>
        </c:ser>
        <c:ser>
          <c:idx val="2"/>
          <c:order val="2"/>
          <c:tx>
            <c:strRef>
              <c:f>'G56'!$E$44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'G56'!$B$91:$B$105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'G56'!$E$91:$E$105</c:f>
              <c:numCache>
                <c:formatCode>#,##0</c:formatCode>
                <c:ptCount val="15"/>
                <c:pt idx="0">
                  <c:v>203</c:v>
                </c:pt>
                <c:pt idx="1">
                  <c:v>786</c:v>
                </c:pt>
                <c:pt idx="2">
                  <c:v>322</c:v>
                </c:pt>
                <c:pt idx="3">
                  <c:v>437</c:v>
                </c:pt>
                <c:pt idx="4">
                  <c:v>167</c:v>
                </c:pt>
                <c:pt idx="5">
                  <c:v>288</c:v>
                </c:pt>
                <c:pt idx="6">
                  <c:v>90</c:v>
                </c:pt>
                <c:pt idx="7">
                  <c:v>58</c:v>
                </c:pt>
                <c:pt idx="8">
                  <c:v>678</c:v>
                </c:pt>
                <c:pt idx="9">
                  <c:v>601</c:v>
                </c:pt>
                <c:pt idx="10">
                  <c:v>62</c:v>
                </c:pt>
                <c:pt idx="11">
                  <c:v>720</c:v>
                </c:pt>
                <c:pt idx="12">
                  <c:v>420</c:v>
                </c:pt>
                <c:pt idx="13">
                  <c:v>859</c:v>
                </c:pt>
                <c:pt idx="14">
                  <c:v>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3B-4731-8FC7-7943100850DD}"/>
            </c:ext>
          </c:extLst>
        </c:ser>
        <c:ser>
          <c:idx val="3"/>
          <c:order val="3"/>
          <c:tx>
            <c:strRef>
              <c:f>'G56'!$F$44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'G56'!$B$91:$B$105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'G56'!$F$91:$F$105</c:f>
              <c:numCache>
                <c:formatCode>#,##0</c:formatCode>
                <c:ptCount val="15"/>
                <c:pt idx="0">
                  <c:v>37</c:v>
                </c:pt>
                <c:pt idx="1">
                  <c:v>490</c:v>
                </c:pt>
                <c:pt idx="2">
                  <c:v>270</c:v>
                </c:pt>
                <c:pt idx="3">
                  <c:v>45</c:v>
                </c:pt>
                <c:pt idx="4">
                  <c:v>391</c:v>
                </c:pt>
                <c:pt idx="5">
                  <c:v>100</c:v>
                </c:pt>
                <c:pt idx="6">
                  <c:v>36</c:v>
                </c:pt>
                <c:pt idx="7">
                  <c:v>-7</c:v>
                </c:pt>
                <c:pt idx="8">
                  <c:v>202</c:v>
                </c:pt>
                <c:pt idx="9">
                  <c:v>323</c:v>
                </c:pt>
                <c:pt idx="10">
                  <c:v>32</c:v>
                </c:pt>
                <c:pt idx="11">
                  <c:v>291</c:v>
                </c:pt>
                <c:pt idx="12">
                  <c:v>219</c:v>
                </c:pt>
                <c:pt idx="13">
                  <c:v>257</c:v>
                </c:pt>
                <c:pt idx="14">
                  <c:v>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3B-4731-8FC7-7943100850DD}"/>
            </c:ext>
          </c:extLst>
        </c:ser>
        <c:ser>
          <c:idx val="4"/>
          <c:order val="4"/>
          <c:tx>
            <c:strRef>
              <c:f>'G56'!$G$44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'G56'!$B$91:$B$105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'G56'!$G$91:$G$105</c:f>
              <c:numCache>
                <c:formatCode>#,##0</c:formatCode>
                <c:ptCount val="15"/>
                <c:pt idx="0">
                  <c:v>-46</c:v>
                </c:pt>
                <c:pt idx="1">
                  <c:v>308</c:v>
                </c:pt>
                <c:pt idx="2">
                  <c:v>278</c:v>
                </c:pt>
                <c:pt idx="3">
                  <c:v>76</c:v>
                </c:pt>
                <c:pt idx="4">
                  <c:v>290</c:v>
                </c:pt>
                <c:pt idx="5">
                  <c:v>1</c:v>
                </c:pt>
                <c:pt idx="6">
                  <c:v>12</c:v>
                </c:pt>
                <c:pt idx="7">
                  <c:v>15</c:v>
                </c:pt>
                <c:pt idx="8">
                  <c:v>116</c:v>
                </c:pt>
                <c:pt idx="9">
                  <c:v>-26</c:v>
                </c:pt>
                <c:pt idx="10">
                  <c:v>75</c:v>
                </c:pt>
                <c:pt idx="11">
                  <c:v>245</c:v>
                </c:pt>
                <c:pt idx="12">
                  <c:v>103</c:v>
                </c:pt>
                <c:pt idx="13">
                  <c:v>131</c:v>
                </c:pt>
                <c:pt idx="14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3B-4731-8FC7-7943100850DD}"/>
            </c:ext>
          </c:extLst>
        </c:ser>
        <c:ser>
          <c:idx val="5"/>
          <c:order val="5"/>
          <c:tx>
            <c:strRef>
              <c:f>'G56'!$H$44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'G56'!$B$91:$B$105</c:f>
              <c:strCache>
                <c:ptCount val="15"/>
                <c:pt idx="0">
                  <c:v>Anija vald</c:v>
                </c:pt>
                <c:pt idx="1">
                  <c:v>Harku vald</c:v>
                </c:pt>
                <c:pt idx="2">
                  <c:v>Jõelähtme vald</c:v>
                </c:pt>
                <c:pt idx="3">
                  <c:v>Keila linn</c:v>
                </c:pt>
                <c:pt idx="4">
                  <c:v>Kiili vald</c:v>
                </c:pt>
                <c:pt idx="5">
                  <c:v>Kose vald</c:v>
                </c:pt>
                <c:pt idx="6">
                  <c:v>Kuusalu vald</c:v>
                </c:pt>
                <c:pt idx="7">
                  <c:v>Loksa linn</c:v>
                </c:pt>
                <c:pt idx="8">
                  <c:v>Lääne-Harju vald</c:v>
                </c:pt>
                <c:pt idx="9">
                  <c:v>Maardu linn</c:v>
                </c:pt>
                <c:pt idx="10">
                  <c:v>Raasiku vald</c:v>
                </c:pt>
                <c:pt idx="11">
                  <c:v>Rae vald</c:v>
                </c:pt>
                <c:pt idx="12">
                  <c:v>Saku vald</c:v>
                </c:pt>
                <c:pt idx="13">
                  <c:v>Saue vald</c:v>
                </c:pt>
                <c:pt idx="14">
                  <c:v>Viimsi vald</c:v>
                </c:pt>
              </c:strCache>
            </c:strRef>
          </c:cat>
          <c:val>
            <c:numRef>
              <c:f>'G56'!$H$91:$H$105</c:f>
              <c:numCache>
                <c:formatCode>#,##0</c:formatCode>
                <c:ptCount val="15"/>
                <c:pt idx="0">
                  <c:v>41</c:v>
                </c:pt>
                <c:pt idx="1">
                  <c:v>374</c:v>
                </c:pt>
                <c:pt idx="2">
                  <c:v>246</c:v>
                </c:pt>
                <c:pt idx="3">
                  <c:v>-43</c:v>
                </c:pt>
                <c:pt idx="4">
                  <c:v>301</c:v>
                </c:pt>
                <c:pt idx="5">
                  <c:v>9</c:v>
                </c:pt>
                <c:pt idx="6">
                  <c:v>6</c:v>
                </c:pt>
                <c:pt idx="7">
                  <c:v>-34</c:v>
                </c:pt>
                <c:pt idx="8">
                  <c:v>164</c:v>
                </c:pt>
                <c:pt idx="9">
                  <c:v>95</c:v>
                </c:pt>
                <c:pt idx="10">
                  <c:v>21</c:v>
                </c:pt>
                <c:pt idx="11">
                  <c:v>287</c:v>
                </c:pt>
                <c:pt idx="12">
                  <c:v>198</c:v>
                </c:pt>
                <c:pt idx="13">
                  <c:v>83</c:v>
                </c:pt>
                <c:pt idx="14">
                  <c:v>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3B-4731-8FC7-794310085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14404112"/>
        <c:axId val="714408704"/>
      </c:barChart>
      <c:catAx>
        <c:axId val="71440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8704"/>
        <c:crosses val="autoZero"/>
        <c:auto val="1"/>
        <c:lblAlgn val="ctr"/>
        <c:lblOffset val="100"/>
        <c:noMultiLvlLbl val="0"/>
      </c:catAx>
      <c:valAx>
        <c:axId val="7144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440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Koond!$B$29</c:f>
              <c:strCache>
                <c:ptCount val="1"/>
                <c:pt idx="0">
                  <c:v>Algatatud DP</c:v>
                </c:pt>
              </c:strCache>
            </c:strRef>
          </c:tx>
          <c:spPr>
            <a:ln w="34925" cap="rnd">
              <a:solidFill>
                <a:schemeClr val="accent6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Koond!$C$29:$H$29</c:f>
              <c:numCache>
                <c:formatCode>#,##0</c:formatCode>
                <c:ptCount val="6"/>
                <c:pt idx="0">
                  <c:v>338</c:v>
                </c:pt>
                <c:pt idx="1">
                  <c:v>343.2</c:v>
                </c:pt>
                <c:pt idx="2">
                  <c:v>249.60000000000002</c:v>
                </c:pt>
                <c:pt idx="3">
                  <c:v>226.20000000000002</c:v>
                </c:pt>
                <c:pt idx="4">
                  <c:v>1944.8</c:v>
                </c:pt>
                <c:pt idx="5">
                  <c:v>548.6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BE-49AA-9990-AA3FEC58B846}"/>
            </c:ext>
          </c:extLst>
        </c:ser>
        <c:ser>
          <c:idx val="1"/>
          <c:order val="1"/>
          <c:tx>
            <c:strRef>
              <c:f>Koond!$B$30</c:f>
              <c:strCache>
                <c:ptCount val="1"/>
                <c:pt idx="0">
                  <c:v>Kehtestatud DP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Koond!$C$30:$H$30</c:f>
              <c:numCache>
                <c:formatCode>#,##0</c:formatCode>
                <c:ptCount val="6"/>
                <c:pt idx="0">
                  <c:v>72.8</c:v>
                </c:pt>
                <c:pt idx="1">
                  <c:v>91</c:v>
                </c:pt>
                <c:pt idx="2">
                  <c:v>179.4</c:v>
                </c:pt>
                <c:pt idx="3">
                  <c:v>351</c:v>
                </c:pt>
                <c:pt idx="4">
                  <c:v>192.40000000000003</c:v>
                </c:pt>
                <c:pt idx="5">
                  <c:v>234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BE-49AA-9990-AA3FEC58B846}"/>
            </c:ext>
          </c:extLst>
        </c:ser>
        <c:ser>
          <c:idx val="2"/>
          <c:order val="2"/>
          <c:tx>
            <c:strRef>
              <c:f>Koond!$B$31</c:f>
              <c:strCache>
                <c:ptCount val="1"/>
                <c:pt idx="0">
                  <c:v>Projekteerimistingimused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Koond!$C$31:$H$31</c:f>
              <c:numCache>
                <c:formatCode>#,##0</c:formatCode>
                <c:ptCount val="6"/>
                <c:pt idx="0">
                  <c:v>78</c:v>
                </c:pt>
                <c:pt idx="1">
                  <c:v>127.4</c:v>
                </c:pt>
                <c:pt idx="2">
                  <c:v>130</c:v>
                </c:pt>
                <c:pt idx="3">
                  <c:v>80.600000000000009</c:v>
                </c:pt>
                <c:pt idx="4">
                  <c:v>205.4</c:v>
                </c:pt>
                <c:pt idx="5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BE-49AA-9990-AA3FEC58B846}"/>
            </c:ext>
          </c:extLst>
        </c:ser>
        <c:ser>
          <c:idx val="3"/>
          <c:order val="3"/>
          <c:tx>
            <c:strRef>
              <c:f>Koond!$B$32</c:f>
              <c:strCache>
                <c:ptCount val="1"/>
                <c:pt idx="0">
                  <c:v>Ehitusload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dash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Koond!$C$32:$H$32</c:f>
              <c:numCache>
                <c:formatCode>#,##0</c:formatCode>
                <c:ptCount val="6"/>
                <c:pt idx="0">
                  <c:v>179.4</c:v>
                </c:pt>
                <c:pt idx="1">
                  <c:v>317.2</c:v>
                </c:pt>
                <c:pt idx="2">
                  <c:v>470.6</c:v>
                </c:pt>
                <c:pt idx="3">
                  <c:v>351</c:v>
                </c:pt>
                <c:pt idx="4">
                  <c:v>236.59999999999997</c:v>
                </c:pt>
                <c:pt idx="5">
                  <c:v>215.8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2BE-49AA-9990-AA3FEC58B846}"/>
            </c:ext>
          </c:extLst>
        </c:ser>
        <c:ser>
          <c:idx val="4"/>
          <c:order val="4"/>
          <c:tx>
            <c:strRef>
              <c:f>Koond!$B$33</c:f>
              <c:strCache>
                <c:ptCount val="1"/>
                <c:pt idx="0">
                  <c:v>Kasutusload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lg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Koond!$C$33:$H$33</c:f>
              <c:numCache>
                <c:formatCode>#,##0</c:formatCode>
                <c:ptCount val="6"/>
                <c:pt idx="0">
                  <c:v>332.8</c:v>
                </c:pt>
                <c:pt idx="1">
                  <c:v>119.60000000000001</c:v>
                </c:pt>
                <c:pt idx="2">
                  <c:v>260</c:v>
                </c:pt>
                <c:pt idx="3">
                  <c:v>559</c:v>
                </c:pt>
                <c:pt idx="4">
                  <c:v>382.20000000000005</c:v>
                </c:pt>
                <c:pt idx="5">
                  <c:v>361.40000000000003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2BE-49AA-9990-AA3FEC58B846}"/>
            </c:ext>
          </c:extLst>
        </c:ser>
        <c:ser>
          <c:idx val="5"/>
          <c:order val="5"/>
          <c:tx>
            <c:strRef>
              <c:f>Koond!$B$34</c:f>
              <c:strCache>
                <c:ptCount val="1"/>
                <c:pt idx="0">
                  <c:v>Rändeiive</c:v>
                </c:pt>
              </c:strCache>
            </c:strRef>
          </c:tx>
          <c:spPr>
            <a:ln w="28575" cap="rnd" cmpd="dbl">
              <a:solidFill>
                <a:srgbClr val="418AB3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Koond!$C$34:$H$34</c:f>
              <c:numCache>
                <c:formatCode>General</c:formatCode>
                <c:ptCount val="6"/>
                <c:pt idx="0">
                  <c:v>93</c:v>
                </c:pt>
                <c:pt idx="1">
                  <c:v>231</c:v>
                </c:pt>
                <c:pt idx="2">
                  <c:v>318</c:v>
                </c:pt>
                <c:pt idx="3">
                  <c:v>261</c:v>
                </c:pt>
                <c:pt idx="4">
                  <c:v>288</c:v>
                </c:pt>
                <c:pt idx="5">
                  <c:v>249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2BE-49AA-9990-AA3FEC58B8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1518976"/>
        <c:axId val="1311507456"/>
      </c:lineChart>
      <c:catAx>
        <c:axId val="13115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07456"/>
        <c:crosses val="autoZero"/>
        <c:auto val="1"/>
        <c:lblAlgn val="ctr"/>
        <c:lblOffset val="100"/>
        <c:noMultiLvlLbl val="0"/>
      </c:catAx>
      <c:valAx>
        <c:axId val="131150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1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Koond!$B$4</c:f>
              <c:strCache>
                <c:ptCount val="1"/>
                <c:pt idx="0">
                  <c:v>Algatatud DP</c:v>
                </c:pt>
              </c:strCache>
            </c:strRef>
          </c:tx>
          <c:spPr>
            <a:ln w="34925" cap="rnd">
              <a:solidFill>
                <a:schemeClr val="accent6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Koond!$C$4:$H$4</c:f>
              <c:numCache>
                <c:formatCode>#,##0</c:formatCode>
                <c:ptCount val="6"/>
                <c:pt idx="0">
                  <c:v>5.2</c:v>
                </c:pt>
                <c:pt idx="1">
                  <c:v>5.2</c:v>
                </c:pt>
                <c:pt idx="2">
                  <c:v>119.60000000000001</c:v>
                </c:pt>
                <c:pt idx="3">
                  <c:v>2.6</c:v>
                </c:pt>
                <c:pt idx="4">
                  <c:v>613.6</c:v>
                </c:pt>
                <c:pt idx="5">
                  <c:v>455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04-41B4-8541-24FEB3B12BD7}"/>
            </c:ext>
          </c:extLst>
        </c:ser>
        <c:ser>
          <c:idx val="1"/>
          <c:order val="1"/>
          <c:tx>
            <c:strRef>
              <c:f>Koond!$B$5</c:f>
              <c:strCache>
                <c:ptCount val="1"/>
                <c:pt idx="0">
                  <c:v>Kehtestatud DP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Koond!$C$5:$H$5</c:f>
              <c:numCache>
                <c:formatCode>#,##0</c:formatCode>
                <c:ptCount val="6"/>
                <c:pt idx="0">
                  <c:v>5.2</c:v>
                </c:pt>
                <c:pt idx="1">
                  <c:v>2.6</c:v>
                </c:pt>
                <c:pt idx="2">
                  <c:v>0</c:v>
                </c:pt>
                <c:pt idx="3">
                  <c:v>13</c:v>
                </c:pt>
                <c:pt idx="4">
                  <c:v>124.80000000000001</c:v>
                </c:pt>
                <c:pt idx="5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04-41B4-8541-24FEB3B12BD7}"/>
            </c:ext>
          </c:extLst>
        </c:ser>
        <c:ser>
          <c:idx val="2"/>
          <c:order val="2"/>
          <c:tx>
            <c:strRef>
              <c:f>Koond!$B$6</c:f>
              <c:strCache>
                <c:ptCount val="1"/>
                <c:pt idx="0">
                  <c:v>Projekteerimistingimused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Koond!$C$6:$H$6</c:f>
              <c:numCache>
                <c:formatCode>#,##0</c:formatCode>
                <c:ptCount val="6"/>
                <c:pt idx="0">
                  <c:v>26</c:v>
                </c:pt>
                <c:pt idx="1">
                  <c:v>41.6</c:v>
                </c:pt>
                <c:pt idx="2">
                  <c:v>70.2</c:v>
                </c:pt>
                <c:pt idx="3">
                  <c:v>31.200000000000003</c:v>
                </c:pt>
                <c:pt idx="4">
                  <c:v>41.6</c:v>
                </c:pt>
                <c:pt idx="5">
                  <c:v>36.4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904-41B4-8541-24FEB3B12BD7}"/>
            </c:ext>
          </c:extLst>
        </c:ser>
        <c:ser>
          <c:idx val="3"/>
          <c:order val="3"/>
          <c:tx>
            <c:strRef>
              <c:f>Koond!$B$7</c:f>
              <c:strCache>
                <c:ptCount val="1"/>
                <c:pt idx="0">
                  <c:v>Ehitusload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dash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Koond!$C$7:$H$7</c:f>
              <c:numCache>
                <c:formatCode>#,##0</c:formatCode>
                <c:ptCount val="6"/>
                <c:pt idx="0">
                  <c:v>41.6</c:v>
                </c:pt>
                <c:pt idx="1">
                  <c:v>54.6</c:v>
                </c:pt>
                <c:pt idx="2">
                  <c:v>106.60000000000001</c:v>
                </c:pt>
                <c:pt idx="3">
                  <c:v>85.8</c:v>
                </c:pt>
                <c:pt idx="4">
                  <c:v>85.8</c:v>
                </c:pt>
                <c:pt idx="5">
                  <c:v>33.800000000000004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904-41B4-8541-24FEB3B12BD7}"/>
            </c:ext>
          </c:extLst>
        </c:ser>
        <c:ser>
          <c:idx val="4"/>
          <c:order val="4"/>
          <c:tx>
            <c:strRef>
              <c:f>Koond!$B$8</c:f>
              <c:strCache>
                <c:ptCount val="1"/>
                <c:pt idx="0">
                  <c:v>Kasutusload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lg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Koond!$C$8:$H$8</c:f>
              <c:numCache>
                <c:formatCode>#,##0</c:formatCode>
                <c:ptCount val="6"/>
                <c:pt idx="0">
                  <c:v>54.6</c:v>
                </c:pt>
                <c:pt idx="1">
                  <c:v>23.400000000000002</c:v>
                </c:pt>
                <c:pt idx="2">
                  <c:v>36.4</c:v>
                </c:pt>
                <c:pt idx="3">
                  <c:v>39</c:v>
                </c:pt>
                <c:pt idx="4">
                  <c:v>54.6</c:v>
                </c:pt>
                <c:pt idx="5">
                  <c:v>54.6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904-41B4-8541-24FEB3B12BD7}"/>
            </c:ext>
          </c:extLst>
        </c:ser>
        <c:ser>
          <c:idx val="5"/>
          <c:order val="5"/>
          <c:tx>
            <c:strRef>
              <c:f>Koond!$B$9</c:f>
              <c:strCache>
                <c:ptCount val="1"/>
                <c:pt idx="0">
                  <c:v>Rändeiive</c:v>
                </c:pt>
              </c:strCache>
            </c:strRef>
          </c:tx>
          <c:spPr>
            <a:ln w="28575" cap="rnd" cmpd="dbl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Koond!$C$9:$H$9</c:f>
              <c:numCache>
                <c:formatCode>General</c:formatCode>
                <c:ptCount val="6"/>
                <c:pt idx="0">
                  <c:v>22</c:v>
                </c:pt>
                <c:pt idx="1">
                  <c:v>35</c:v>
                </c:pt>
                <c:pt idx="2">
                  <c:v>67</c:v>
                </c:pt>
                <c:pt idx="3">
                  <c:v>16</c:v>
                </c:pt>
                <c:pt idx="4">
                  <c:v>24</c:v>
                </c:pt>
                <c:pt idx="5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904-41B4-8541-24FEB3B12B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1518976"/>
        <c:axId val="1311507456"/>
      </c:lineChart>
      <c:catAx>
        <c:axId val="13115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07456"/>
        <c:crosses val="autoZero"/>
        <c:auto val="1"/>
        <c:lblAlgn val="ctr"/>
        <c:lblOffset val="100"/>
        <c:noMultiLvlLbl val="0"/>
      </c:catAx>
      <c:valAx>
        <c:axId val="131150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1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Koond!$B$12</c:f>
              <c:strCache>
                <c:ptCount val="1"/>
                <c:pt idx="0">
                  <c:v>Algatatud DP</c:v>
                </c:pt>
              </c:strCache>
            </c:strRef>
          </c:tx>
          <c:spPr>
            <a:ln w="34925" cap="rnd">
              <a:solidFill>
                <a:schemeClr val="accent6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Koond!$C$12:$H$12</c:f>
              <c:numCache>
                <c:formatCode>#,##0</c:formatCode>
                <c:ptCount val="6"/>
                <c:pt idx="0">
                  <c:v>322.40000000000003</c:v>
                </c:pt>
                <c:pt idx="1">
                  <c:v>325</c:v>
                </c:pt>
                <c:pt idx="2">
                  <c:v>130</c:v>
                </c:pt>
                <c:pt idx="3">
                  <c:v>213.20000000000002</c:v>
                </c:pt>
                <c:pt idx="4">
                  <c:v>1310.4000000000001</c:v>
                </c:pt>
                <c:pt idx="5">
                  <c:v>67.600000000000009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B6-4E72-BAF8-78FC0C94A574}"/>
            </c:ext>
          </c:extLst>
        </c:ser>
        <c:ser>
          <c:idx val="1"/>
          <c:order val="1"/>
          <c:tx>
            <c:strRef>
              <c:f>Koond!$B$13</c:f>
              <c:strCache>
                <c:ptCount val="1"/>
                <c:pt idx="0">
                  <c:v>Kehtestatud DP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Koond!$C$13:$H$13</c:f>
              <c:numCache>
                <c:formatCode>#,##0</c:formatCode>
                <c:ptCount val="6"/>
                <c:pt idx="0">
                  <c:v>65</c:v>
                </c:pt>
                <c:pt idx="1">
                  <c:v>75.400000000000006</c:v>
                </c:pt>
                <c:pt idx="2">
                  <c:v>176.8</c:v>
                </c:pt>
                <c:pt idx="3">
                  <c:v>327.60000000000002</c:v>
                </c:pt>
                <c:pt idx="4">
                  <c:v>67.600000000000009</c:v>
                </c:pt>
                <c:pt idx="5">
                  <c:v>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0B6-4E72-BAF8-78FC0C94A574}"/>
            </c:ext>
          </c:extLst>
        </c:ser>
        <c:ser>
          <c:idx val="2"/>
          <c:order val="2"/>
          <c:tx>
            <c:strRef>
              <c:f>Koond!$B$14</c:f>
              <c:strCache>
                <c:ptCount val="1"/>
                <c:pt idx="0">
                  <c:v>Projekteerimistingimused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Koond!$C$14:$H$14</c:f>
              <c:numCache>
                <c:formatCode>#,##0</c:formatCode>
                <c:ptCount val="6"/>
                <c:pt idx="0">
                  <c:v>39</c:v>
                </c:pt>
                <c:pt idx="1">
                  <c:v>59.800000000000004</c:v>
                </c:pt>
                <c:pt idx="2">
                  <c:v>49.4</c:v>
                </c:pt>
                <c:pt idx="3">
                  <c:v>39</c:v>
                </c:pt>
                <c:pt idx="4">
                  <c:v>148.20000000000002</c:v>
                </c:pt>
                <c:pt idx="5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0B6-4E72-BAF8-78FC0C94A574}"/>
            </c:ext>
          </c:extLst>
        </c:ser>
        <c:ser>
          <c:idx val="3"/>
          <c:order val="3"/>
          <c:tx>
            <c:strRef>
              <c:f>Koond!$B$15</c:f>
              <c:strCache>
                <c:ptCount val="1"/>
                <c:pt idx="0">
                  <c:v>Ehitusload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dash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Koond!$C$15:$H$15</c:f>
              <c:numCache>
                <c:formatCode>#,##0</c:formatCode>
                <c:ptCount val="6"/>
                <c:pt idx="0">
                  <c:v>101.4</c:v>
                </c:pt>
                <c:pt idx="1">
                  <c:v>231.4</c:v>
                </c:pt>
                <c:pt idx="2">
                  <c:v>234</c:v>
                </c:pt>
                <c:pt idx="3">
                  <c:v>241.8</c:v>
                </c:pt>
                <c:pt idx="4">
                  <c:v>132.6</c:v>
                </c:pt>
                <c:pt idx="5">
                  <c:v>163.80000000000001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0B6-4E72-BAF8-78FC0C94A574}"/>
            </c:ext>
          </c:extLst>
        </c:ser>
        <c:ser>
          <c:idx val="4"/>
          <c:order val="4"/>
          <c:tx>
            <c:strRef>
              <c:f>Koond!$B$16</c:f>
              <c:strCache>
                <c:ptCount val="1"/>
                <c:pt idx="0">
                  <c:v>Kasutusload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lg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Koond!$C$16:$H$16</c:f>
              <c:numCache>
                <c:formatCode>#,##0</c:formatCode>
                <c:ptCount val="6"/>
                <c:pt idx="0">
                  <c:v>254.8</c:v>
                </c:pt>
                <c:pt idx="1">
                  <c:v>85.8</c:v>
                </c:pt>
                <c:pt idx="2">
                  <c:v>202.8</c:v>
                </c:pt>
                <c:pt idx="3">
                  <c:v>405.6</c:v>
                </c:pt>
                <c:pt idx="4">
                  <c:v>275.60000000000002</c:v>
                </c:pt>
                <c:pt idx="5">
                  <c:v>288.60000000000002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0B6-4E72-BAF8-78FC0C94A574}"/>
            </c:ext>
          </c:extLst>
        </c:ser>
        <c:ser>
          <c:idx val="5"/>
          <c:order val="5"/>
          <c:tx>
            <c:strRef>
              <c:f>Koond!$B$17</c:f>
              <c:strCache>
                <c:ptCount val="1"/>
                <c:pt idx="0">
                  <c:v>Rändeiive</c:v>
                </c:pt>
              </c:strCache>
            </c:strRef>
          </c:tx>
          <c:spPr>
            <a:ln w="28575" cap="rnd" cmpd="dbl">
              <a:solidFill>
                <a:srgbClr val="418AB3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Koond!$C$17:$H$17</c:f>
              <c:numCache>
                <c:formatCode>General</c:formatCode>
                <c:ptCount val="6"/>
                <c:pt idx="0">
                  <c:v>71</c:v>
                </c:pt>
                <c:pt idx="1">
                  <c:v>156</c:v>
                </c:pt>
                <c:pt idx="2">
                  <c:v>251</c:v>
                </c:pt>
                <c:pt idx="3">
                  <c:v>210</c:v>
                </c:pt>
                <c:pt idx="4">
                  <c:v>245</c:v>
                </c:pt>
                <c:pt idx="5">
                  <c:v>191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0B6-4E72-BAF8-78FC0C94A5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1518976"/>
        <c:axId val="1311507456"/>
      </c:lineChart>
      <c:catAx>
        <c:axId val="13115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07456"/>
        <c:crosses val="autoZero"/>
        <c:auto val="1"/>
        <c:lblAlgn val="ctr"/>
        <c:lblOffset val="100"/>
        <c:noMultiLvlLbl val="0"/>
      </c:catAx>
      <c:valAx>
        <c:axId val="131150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1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Koond!$B$20</c:f>
              <c:strCache>
                <c:ptCount val="1"/>
                <c:pt idx="0">
                  <c:v>Algatatud DP</c:v>
                </c:pt>
              </c:strCache>
            </c:strRef>
          </c:tx>
          <c:spPr>
            <a:ln w="34925" cap="rnd">
              <a:solidFill>
                <a:schemeClr val="accent6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Koond!$C$20:$H$20</c:f>
              <c:numCache>
                <c:formatCode>#,##0</c:formatCode>
                <c:ptCount val="6"/>
                <c:pt idx="0">
                  <c:v>10.4</c:v>
                </c:pt>
                <c:pt idx="1">
                  <c:v>13</c:v>
                </c:pt>
                <c:pt idx="2">
                  <c:v>0</c:v>
                </c:pt>
                <c:pt idx="3">
                  <c:v>10.4</c:v>
                </c:pt>
                <c:pt idx="4">
                  <c:v>20.8</c:v>
                </c:pt>
                <c:pt idx="5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44-42FC-B06F-636795E294E2}"/>
            </c:ext>
          </c:extLst>
        </c:ser>
        <c:ser>
          <c:idx val="1"/>
          <c:order val="1"/>
          <c:tx>
            <c:strRef>
              <c:f>Koond!$B$21</c:f>
              <c:strCache>
                <c:ptCount val="1"/>
                <c:pt idx="0">
                  <c:v>Kehtestatud DP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Koond!$C$21:$H$21</c:f>
              <c:numCache>
                <c:formatCode>#,##0</c:formatCode>
                <c:ptCount val="6"/>
                <c:pt idx="0">
                  <c:v>2.6</c:v>
                </c:pt>
                <c:pt idx="1">
                  <c:v>13</c:v>
                </c:pt>
                <c:pt idx="2">
                  <c:v>2.6</c:v>
                </c:pt>
                <c:pt idx="3">
                  <c:v>10.4</c:v>
                </c:pt>
                <c:pt idx="4">
                  <c:v>0</c:v>
                </c:pt>
                <c:pt idx="5">
                  <c:v>7.8000000000000007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44-42FC-B06F-636795E294E2}"/>
            </c:ext>
          </c:extLst>
        </c:ser>
        <c:ser>
          <c:idx val="2"/>
          <c:order val="2"/>
          <c:tx>
            <c:strRef>
              <c:f>Koond!$B$22</c:f>
              <c:strCache>
                <c:ptCount val="1"/>
                <c:pt idx="0">
                  <c:v>Projekteerimistingimused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Koond!$C$22:$H$22</c:f>
              <c:numCache>
                <c:formatCode>#,##0</c:formatCode>
                <c:ptCount val="6"/>
                <c:pt idx="0">
                  <c:v>13</c:v>
                </c:pt>
                <c:pt idx="1">
                  <c:v>26</c:v>
                </c:pt>
                <c:pt idx="2">
                  <c:v>10.4</c:v>
                </c:pt>
                <c:pt idx="3">
                  <c:v>10.4</c:v>
                </c:pt>
                <c:pt idx="4">
                  <c:v>15.600000000000001</c:v>
                </c:pt>
                <c:pt idx="5">
                  <c:v>7.8000000000000007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44-42FC-B06F-636795E294E2}"/>
            </c:ext>
          </c:extLst>
        </c:ser>
        <c:ser>
          <c:idx val="3"/>
          <c:order val="3"/>
          <c:tx>
            <c:strRef>
              <c:f>Koond!$B$23</c:f>
              <c:strCache>
                <c:ptCount val="1"/>
                <c:pt idx="0">
                  <c:v>Ehitusload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dashDot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Koond!$C$23:$H$23</c:f>
              <c:numCache>
                <c:formatCode>#,##0</c:formatCode>
                <c:ptCount val="6"/>
                <c:pt idx="0">
                  <c:v>36.4</c:v>
                </c:pt>
                <c:pt idx="1">
                  <c:v>31.200000000000003</c:v>
                </c:pt>
                <c:pt idx="2">
                  <c:v>130</c:v>
                </c:pt>
                <c:pt idx="3">
                  <c:v>23.400000000000002</c:v>
                </c:pt>
                <c:pt idx="4">
                  <c:v>18.2</c:v>
                </c:pt>
                <c:pt idx="5">
                  <c:v>18.2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C44-42FC-B06F-636795E294E2}"/>
            </c:ext>
          </c:extLst>
        </c:ser>
        <c:ser>
          <c:idx val="4"/>
          <c:order val="4"/>
          <c:tx>
            <c:strRef>
              <c:f>Koond!$B$24</c:f>
              <c:strCache>
                <c:ptCount val="1"/>
                <c:pt idx="0">
                  <c:v>Kasutusload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lgDash"/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Koond!$C$24:$H$24</c:f>
              <c:numCache>
                <c:formatCode>#,##0</c:formatCode>
                <c:ptCount val="6"/>
                <c:pt idx="0">
                  <c:v>23.400000000000002</c:v>
                </c:pt>
                <c:pt idx="1">
                  <c:v>10.4</c:v>
                </c:pt>
                <c:pt idx="2">
                  <c:v>20.8</c:v>
                </c:pt>
                <c:pt idx="3">
                  <c:v>114.4</c:v>
                </c:pt>
                <c:pt idx="4">
                  <c:v>52</c:v>
                </c:pt>
                <c:pt idx="5">
                  <c:v>18.2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C44-42FC-B06F-636795E294E2}"/>
            </c:ext>
          </c:extLst>
        </c:ser>
        <c:ser>
          <c:idx val="5"/>
          <c:order val="5"/>
          <c:tx>
            <c:strRef>
              <c:f>Koond!$B$25</c:f>
              <c:strCache>
                <c:ptCount val="1"/>
                <c:pt idx="0">
                  <c:v>Rändeiive</c:v>
                </c:pt>
              </c:strCache>
            </c:strRef>
          </c:tx>
          <c:spPr>
            <a:ln w="28575" cap="rnd" cmpd="dbl">
              <a:solidFill>
                <a:srgbClr val="418AB3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Koond!$C$3:$H$3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Koond!$C$25:$H$25</c:f>
              <c:numCache>
                <c:formatCode>General</c:formatCode>
                <c:ptCount val="6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35</c:v>
                </c:pt>
                <c:pt idx="4">
                  <c:v>19</c:v>
                </c:pt>
                <c:pt idx="5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C44-42FC-B06F-636795E29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1518976"/>
        <c:axId val="1311507456"/>
      </c:lineChart>
      <c:catAx>
        <c:axId val="13115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07456"/>
        <c:crosses val="autoZero"/>
        <c:auto val="1"/>
        <c:lblAlgn val="ctr"/>
        <c:lblOffset val="100"/>
        <c:noMultiLvlLbl val="0"/>
      </c:catAx>
      <c:valAx>
        <c:axId val="131150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31151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'G2'!$J$44</c:f>
              <c:strCache>
                <c:ptCount val="1"/>
                <c:pt idx="0">
                  <c:v>Rahvaarv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'G2'!$B$65:$B$80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'G2'!$J$65:$J$80</c:f>
              <c:numCache>
                <c:formatCode>0</c:formatCode>
                <c:ptCount val="16"/>
                <c:pt idx="0">
                  <c:v>706</c:v>
                </c:pt>
                <c:pt idx="1">
                  <c:v>703</c:v>
                </c:pt>
                <c:pt idx="2">
                  <c:v>706</c:v>
                </c:pt>
                <c:pt idx="3">
                  <c:v>707</c:v>
                </c:pt>
                <c:pt idx="4">
                  <c:v>756</c:v>
                </c:pt>
                <c:pt idx="5">
                  <c:v>816</c:v>
                </c:pt>
                <c:pt idx="6">
                  <c:v>852</c:v>
                </c:pt>
                <c:pt idx="7">
                  <c:v>911</c:v>
                </c:pt>
                <c:pt idx="8">
                  <c:v>977</c:v>
                </c:pt>
                <c:pt idx="9">
                  <c:v>978</c:v>
                </c:pt>
                <c:pt idx="10">
                  <c:v>1025</c:v>
                </c:pt>
                <c:pt idx="11">
                  <c:v>1068</c:v>
                </c:pt>
                <c:pt idx="12">
                  <c:v>1156</c:v>
                </c:pt>
                <c:pt idx="13">
                  <c:v>1226</c:v>
                </c:pt>
                <c:pt idx="14">
                  <c:v>1274</c:v>
                </c:pt>
                <c:pt idx="15">
                  <c:v>1298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C9-4B9F-8B62-4A17E43E8D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13261080"/>
        <c:axId val="413262392"/>
      </c:barChart>
      <c:lineChart>
        <c:grouping val="standard"/>
        <c:varyColors val="0"/>
        <c:ser>
          <c:idx val="1"/>
          <c:order val="1"/>
          <c:tx>
            <c:strRef>
              <c:f>'G2'!$K$44</c:f>
              <c:strCache>
                <c:ptCount val="1"/>
                <c:pt idx="0">
                  <c:v>Muutus</c:v>
                </c:pt>
              </c:strCache>
            </c:strRef>
          </c:tx>
          <c:spPr>
            <a:ln w="19050" cap="rnd">
              <a:solidFill>
                <a:schemeClr val="bg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bg1">
                  <a:lumMod val="95000"/>
                  <a:alpha val="82000"/>
                </a:schemeClr>
              </a:solidFill>
              <a:ln>
                <a:solidFill>
                  <a:srgbClr val="418AB3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'G2'!$B$65:$B$80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'G2'!$K$65:$K$80</c:f>
              <c:numCache>
                <c:formatCode>0.0%</c:formatCode>
                <c:ptCount val="16"/>
                <c:pt idx="0">
                  <c:v>-4.2492917847025691E-3</c:v>
                </c:pt>
                <c:pt idx="1">
                  <c:v>4.2674253200569723E-3</c:v>
                </c:pt>
                <c:pt idx="2">
                  <c:v>1.4164305949009304E-3</c:v>
                </c:pt>
                <c:pt idx="3">
                  <c:v>6.9306930693069368E-2</c:v>
                </c:pt>
                <c:pt idx="4">
                  <c:v>7.9365079365079305E-2</c:v>
                </c:pt>
                <c:pt idx="5">
                  <c:v>4.4117647058823595E-2</c:v>
                </c:pt>
                <c:pt idx="6">
                  <c:v>6.9248826291079757E-2</c:v>
                </c:pt>
                <c:pt idx="7">
                  <c:v>7.2447859495060385E-2</c:v>
                </c:pt>
                <c:pt idx="8">
                  <c:v>1.0235414534287557E-3</c:v>
                </c:pt>
                <c:pt idx="9">
                  <c:v>4.805725971370145E-2</c:v>
                </c:pt>
                <c:pt idx="10">
                  <c:v>4.1951219512195159E-2</c:v>
                </c:pt>
                <c:pt idx="11">
                  <c:v>8.2397003745318331E-2</c:v>
                </c:pt>
                <c:pt idx="12">
                  <c:v>6.0553633217993008E-2</c:v>
                </c:pt>
                <c:pt idx="13">
                  <c:v>3.9151712887438794E-2</c:v>
                </c:pt>
                <c:pt idx="14">
                  <c:v>1.8838304552590168E-2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C9-4B9F-8B62-4A17E43E8D49}"/>
            </c:ext>
          </c:extLst>
        </c:ser>
        <c:ser>
          <c:idx val="2"/>
          <c:order val="2"/>
          <c:tx>
            <c:strRef>
              <c:f>'G2'!$L$44</c:f>
              <c:strCache>
                <c:ptCount val="1"/>
              </c:strCache>
            </c:strRef>
          </c:tx>
          <c:spPr>
            <a:ln w="254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'G2'!$B$65:$B$80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'G2'!$L$65:$L$80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C9-4B9F-8B62-4A17E43E8D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552944"/>
        <c:axId val="673552616"/>
      </c:lineChart>
      <c:catAx>
        <c:axId val="41326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2392"/>
        <c:crosses val="autoZero"/>
        <c:auto val="1"/>
        <c:lblAlgn val="ctr"/>
        <c:lblOffset val="100"/>
        <c:noMultiLvlLbl val="0"/>
      </c:catAx>
      <c:valAx>
        <c:axId val="4132623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1080"/>
        <c:crosses val="autoZero"/>
        <c:crossBetween val="between"/>
      </c:valAx>
      <c:valAx>
        <c:axId val="673552616"/>
        <c:scaling>
          <c:orientation val="minMax"/>
          <c:max val="0.12000000000000001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73552944"/>
        <c:crosses val="max"/>
        <c:crossBetween val="between"/>
      </c:valAx>
      <c:catAx>
        <c:axId val="673552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35526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Vanusrühmad!$A$29</c:f>
              <c:strCache>
                <c:ptCount val="1"/>
                <c:pt idx="0">
                  <c:v>Kogurahvastik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Vanusrühmad!$B$29:$P$29</c:f>
              <c:numCache>
                <c:formatCode>#,##0</c:formatCode>
                <c:ptCount val="15"/>
                <c:pt idx="0">
                  <c:v>7961</c:v>
                </c:pt>
                <c:pt idx="1">
                  <c:v>7967</c:v>
                </c:pt>
                <c:pt idx="2">
                  <c:v>7968</c:v>
                </c:pt>
                <c:pt idx="3">
                  <c:v>7963</c:v>
                </c:pt>
                <c:pt idx="4">
                  <c:v>7955</c:v>
                </c:pt>
                <c:pt idx="5">
                  <c:v>7942</c:v>
                </c:pt>
                <c:pt idx="6">
                  <c:v>7928</c:v>
                </c:pt>
                <c:pt idx="7">
                  <c:v>7907</c:v>
                </c:pt>
                <c:pt idx="8">
                  <c:v>7887</c:v>
                </c:pt>
                <c:pt idx="9">
                  <c:v>7863</c:v>
                </c:pt>
                <c:pt idx="10">
                  <c:v>7837</c:v>
                </c:pt>
                <c:pt idx="11">
                  <c:v>7807</c:v>
                </c:pt>
                <c:pt idx="12">
                  <c:v>7778</c:v>
                </c:pt>
                <c:pt idx="13">
                  <c:v>7748</c:v>
                </c:pt>
                <c:pt idx="14">
                  <c:v>7716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12-4A21-9F4D-6C9B22764738}"/>
            </c:ext>
          </c:extLst>
        </c:ser>
        <c:ser>
          <c:idx val="1"/>
          <c:order val="1"/>
          <c:tx>
            <c:strRef>
              <c:f>Vanusrühmad!$A$30</c:f>
              <c:strCache>
                <c:ptCount val="1"/>
                <c:pt idx="0">
                  <c:v>Kogurahvastik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Vanusrühmad!$B$30:$P$30</c:f>
              <c:numCache>
                <c:formatCode>#,##0</c:formatCode>
                <c:ptCount val="15"/>
                <c:pt idx="0">
                  <c:v>7961</c:v>
                </c:pt>
                <c:pt idx="1">
                  <c:v>8179</c:v>
                </c:pt>
                <c:pt idx="2">
                  <c:v>8391</c:v>
                </c:pt>
                <c:pt idx="3">
                  <c:v>8601</c:v>
                </c:pt>
                <c:pt idx="4">
                  <c:v>8807</c:v>
                </c:pt>
                <c:pt idx="5">
                  <c:v>9015</c:v>
                </c:pt>
                <c:pt idx="6">
                  <c:v>9219</c:v>
                </c:pt>
                <c:pt idx="7">
                  <c:v>9416</c:v>
                </c:pt>
                <c:pt idx="8">
                  <c:v>9611</c:v>
                </c:pt>
                <c:pt idx="9">
                  <c:v>9803</c:v>
                </c:pt>
                <c:pt idx="10">
                  <c:v>9988</c:v>
                </c:pt>
                <c:pt idx="11">
                  <c:v>10171</c:v>
                </c:pt>
                <c:pt idx="12">
                  <c:v>10354</c:v>
                </c:pt>
                <c:pt idx="13">
                  <c:v>10529</c:v>
                </c:pt>
                <c:pt idx="14">
                  <c:v>10706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12-4A21-9F4D-6C9B22764738}"/>
            </c:ext>
          </c:extLst>
        </c:ser>
        <c:ser>
          <c:idx val="2"/>
          <c:order val="2"/>
          <c:tx>
            <c:strRef>
              <c:f>Vanusrühmad!$A$31</c:f>
              <c:strCache>
                <c:ptCount val="1"/>
                <c:pt idx="0">
                  <c:v>Kogurahvastik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Vanusrühmad!$B$31:$P$31</c:f>
              <c:numCache>
                <c:formatCode>#,##0</c:formatCode>
                <c:ptCount val="15"/>
                <c:pt idx="0">
                  <c:v>7961</c:v>
                </c:pt>
                <c:pt idx="1">
                  <c:v>8276</c:v>
                </c:pt>
                <c:pt idx="2">
                  <c:v>8600</c:v>
                </c:pt>
                <c:pt idx="3">
                  <c:v>8928</c:v>
                </c:pt>
                <c:pt idx="4">
                  <c:v>9269</c:v>
                </c:pt>
                <c:pt idx="5">
                  <c:v>9629</c:v>
                </c:pt>
                <c:pt idx="6">
                  <c:v>10016</c:v>
                </c:pt>
                <c:pt idx="7">
                  <c:v>10421</c:v>
                </c:pt>
                <c:pt idx="8">
                  <c:v>10841</c:v>
                </c:pt>
                <c:pt idx="9">
                  <c:v>11259</c:v>
                </c:pt>
                <c:pt idx="10">
                  <c:v>11646</c:v>
                </c:pt>
                <c:pt idx="11">
                  <c:v>11987</c:v>
                </c:pt>
                <c:pt idx="12">
                  <c:v>12291</c:v>
                </c:pt>
                <c:pt idx="13">
                  <c:v>12592</c:v>
                </c:pt>
                <c:pt idx="14">
                  <c:v>12894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12-4A21-9F4D-6C9B227647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Leht1!$A$3</c:f>
              <c:strCache>
                <c:ptCount val="1"/>
                <c:pt idx="0">
                  <c:v>A (2023)</c:v>
                </c:pt>
              </c:strCache>
            </c:strRef>
          </c:tx>
          <c:spPr>
            <a:ln w="28575" cap="rnd">
              <a:solidFill>
                <a:schemeClr val="accent6">
                  <a:lumMod val="40000"/>
                  <a:lumOff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Leht1!$B$2:$S$2</c:f>
              <c:numCache>
                <c:formatCode>General</c:formatCode>
                <c:ptCount val="1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  <c:pt idx="12">
                  <c:v>2035</c:v>
                </c:pt>
                <c:pt idx="13">
                  <c:v>2036</c:v>
                </c:pt>
                <c:pt idx="14">
                  <c:v>2037</c:v>
                </c:pt>
                <c:pt idx="15">
                  <c:v>2038</c:v>
                </c:pt>
                <c:pt idx="16">
                  <c:v>2039</c:v>
                </c:pt>
                <c:pt idx="17">
                  <c:v>2040</c:v>
                </c:pt>
              </c:numCache>
            </c:numRef>
          </c:cat>
          <c:val>
            <c:numRef>
              <c:f>Leht1!$B$3:$S$3</c:f>
              <c:numCache>
                <c:formatCode>General</c:formatCode>
                <c:ptCount val="18"/>
                <c:pt idx="0">
                  <c:v>7193</c:v>
                </c:pt>
                <c:pt idx="1">
                  <c:v>7211</c:v>
                </c:pt>
                <c:pt idx="2">
                  <c:v>7222</c:v>
                </c:pt>
                <c:pt idx="3">
                  <c:v>7228</c:v>
                </c:pt>
                <c:pt idx="4">
                  <c:v>7231</c:v>
                </c:pt>
                <c:pt idx="5">
                  <c:v>7228</c:v>
                </c:pt>
                <c:pt idx="6">
                  <c:v>7222</c:v>
                </c:pt>
                <c:pt idx="7">
                  <c:v>7212</c:v>
                </c:pt>
                <c:pt idx="8">
                  <c:v>7199</c:v>
                </c:pt>
                <c:pt idx="9">
                  <c:v>7185</c:v>
                </c:pt>
                <c:pt idx="10">
                  <c:v>7174</c:v>
                </c:pt>
                <c:pt idx="11">
                  <c:v>7158</c:v>
                </c:pt>
                <c:pt idx="12">
                  <c:v>7142</c:v>
                </c:pt>
                <c:pt idx="13">
                  <c:v>7127</c:v>
                </c:pt>
                <c:pt idx="14">
                  <c:v>7113</c:v>
                </c:pt>
                <c:pt idx="15">
                  <c:v>7098</c:v>
                </c:pt>
                <c:pt idx="16">
                  <c:v>7086</c:v>
                </c:pt>
                <c:pt idx="17">
                  <c:v>7070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61-4EC2-BC59-002566F8C8B5}"/>
            </c:ext>
          </c:extLst>
        </c:ser>
        <c:ser>
          <c:idx val="1"/>
          <c:order val="1"/>
          <c:tx>
            <c:strRef>
              <c:f>Leht1!$A$4</c:f>
              <c:strCache>
                <c:ptCount val="1"/>
                <c:pt idx="0">
                  <c:v>B (2023)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Leht1!$B$2:$S$2</c:f>
              <c:numCache>
                <c:formatCode>General</c:formatCode>
                <c:ptCount val="1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  <c:pt idx="12">
                  <c:v>2035</c:v>
                </c:pt>
                <c:pt idx="13">
                  <c:v>2036</c:v>
                </c:pt>
                <c:pt idx="14">
                  <c:v>2037</c:v>
                </c:pt>
                <c:pt idx="15">
                  <c:v>2038</c:v>
                </c:pt>
                <c:pt idx="16">
                  <c:v>2039</c:v>
                </c:pt>
                <c:pt idx="17">
                  <c:v>2040</c:v>
                </c:pt>
              </c:numCache>
            </c:numRef>
          </c:cat>
          <c:val>
            <c:numRef>
              <c:f>Leht1!$B$4:$S$4</c:f>
              <c:numCache>
                <c:formatCode>General</c:formatCode>
                <c:ptCount val="18"/>
                <c:pt idx="0">
                  <c:v>7193</c:v>
                </c:pt>
                <c:pt idx="1">
                  <c:v>7364</c:v>
                </c:pt>
                <c:pt idx="2">
                  <c:v>7525</c:v>
                </c:pt>
                <c:pt idx="3">
                  <c:v>7679</c:v>
                </c:pt>
                <c:pt idx="4">
                  <c:v>7827</c:v>
                </c:pt>
                <c:pt idx="5">
                  <c:v>7965</c:v>
                </c:pt>
                <c:pt idx="6">
                  <c:v>8099</c:v>
                </c:pt>
                <c:pt idx="7">
                  <c:v>8226</c:v>
                </c:pt>
                <c:pt idx="8">
                  <c:v>8345</c:v>
                </c:pt>
                <c:pt idx="9">
                  <c:v>8463</c:v>
                </c:pt>
                <c:pt idx="10">
                  <c:v>8574</c:v>
                </c:pt>
                <c:pt idx="11">
                  <c:v>8680</c:v>
                </c:pt>
                <c:pt idx="12">
                  <c:v>8781</c:v>
                </c:pt>
                <c:pt idx="13">
                  <c:v>8881</c:v>
                </c:pt>
                <c:pt idx="14">
                  <c:v>8979</c:v>
                </c:pt>
                <c:pt idx="15">
                  <c:v>9072</c:v>
                </c:pt>
                <c:pt idx="16">
                  <c:v>9162</c:v>
                </c:pt>
                <c:pt idx="17">
                  <c:v>9253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61-4EC2-BC59-002566F8C8B5}"/>
            </c:ext>
          </c:extLst>
        </c:ser>
        <c:ser>
          <c:idx val="2"/>
          <c:order val="2"/>
          <c:tx>
            <c:strRef>
              <c:f>Leht1!$A$5</c:f>
              <c:strCache>
                <c:ptCount val="1"/>
                <c:pt idx="0">
                  <c:v>C (2023)</c:v>
                </c:pt>
              </c:strCache>
            </c:strRef>
          </c:tx>
          <c:spPr>
            <a:ln w="28575" cap="rnd">
              <a:solidFill>
                <a:schemeClr val="accent6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Leht1!$B$2:$S$2</c:f>
              <c:numCache>
                <c:formatCode>General</c:formatCode>
                <c:ptCount val="1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  <c:pt idx="12">
                  <c:v>2035</c:v>
                </c:pt>
                <c:pt idx="13">
                  <c:v>2036</c:v>
                </c:pt>
                <c:pt idx="14">
                  <c:v>2037</c:v>
                </c:pt>
                <c:pt idx="15">
                  <c:v>2038</c:v>
                </c:pt>
                <c:pt idx="16">
                  <c:v>2039</c:v>
                </c:pt>
                <c:pt idx="17">
                  <c:v>2040</c:v>
                </c:pt>
              </c:numCache>
            </c:numRef>
          </c:cat>
          <c:val>
            <c:numRef>
              <c:f>Leht1!$B$5:$S$5</c:f>
              <c:numCache>
                <c:formatCode>General</c:formatCode>
                <c:ptCount val="18"/>
                <c:pt idx="0">
                  <c:v>7193</c:v>
                </c:pt>
                <c:pt idx="1">
                  <c:v>7497</c:v>
                </c:pt>
                <c:pt idx="2">
                  <c:v>7793</c:v>
                </c:pt>
                <c:pt idx="3">
                  <c:v>8074</c:v>
                </c:pt>
                <c:pt idx="4">
                  <c:v>8348</c:v>
                </c:pt>
                <c:pt idx="5">
                  <c:v>8611</c:v>
                </c:pt>
                <c:pt idx="6">
                  <c:v>8863</c:v>
                </c:pt>
                <c:pt idx="7">
                  <c:v>9106</c:v>
                </c:pt>
                <c:pt idx="8">
                  <c:v>9339</c:v>
                </c:pt>
                <c:pt idx="9">
                  <c:v>9565</c:v>
                </c:pt>
                <c:pt idx="10">
                  <c:v>9782</c:v>
                </c:pt>
                <c:pt idx="11">
                  <c:v>9992</c:v>
                </c:pt>
                <c:pt idx="12">
                  <c:v>10191</c:v>
                </c:pt>
                <c:pt idx="13">
                  <c:v>10388</c:v>
                </c:pt>
                <c:pt idx="14">
                  <c:v>10579</c:v>
                </c:pt>
                <c:pt idx="15">
                  <c:v>10761</c:v>
                </c:pt>
                <c:pt idx="16">
                  <c:v>10936</c:v>
                </c:pt>
                <c:pt idx="17">
                  <c:v>11108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961-4EC2-BC59-002566F8C8B5}"/>
            </c:ext>
          </c:extLst>
        </c:ser>
        <c:ser>
          <c:idx val="3"/>
          <c:order val="3"/>
          <c:tx>
            <c:strRef>
              <c:f>Leht1!$A$6</c:f>
              <c:strCache>
                <c:ptCount val="1"/>
                <c:pt idx="0">
                  <c:v>A (2026)</c:v>
                </c:pt>
              </c:strCache>
            </c:strRef>
          </c:tx>
          <c:spPr>
            <a:ln w="28575" cap="rnd">
              <a:solidFill>
                <a:schemeClr val="accent1">
                  <a:lumMod val="40000"/>
                  <a:lumOff val="6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Leht1!$B$2:$S$2</c:f>
              <c:numCache>
                <c:formatCode>General</c:formatCode>
                <c:ptCount val="1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  <c:pt idx="12">
                  <c:v>2035</c:v>
                </c:pt>
                <c:pt idx="13">
                  <c:v>2036</c:v>
                </c:pt>
                <c:pt idx="14">
                  <c:v>2037</c:v>
                </c:pt>
                <c:pt idx="15">
                  <c:v>2038</c:v>
                </c:pt>
                <c:pt idx="16">
                  <c:v>2039</c:v>
                </c:pt>
                <c:pt idx="17">
                  <c:v>2040</c:v>
                </c:pt>
              </c:numCache>
            </c:numRef>
          </c:cat>
          <c:val>
            <c:numRef>
              <c:f>Leht1!$B$6:$S$6</c:f>
              <c:numCache>
                <c:formatCode>General</c:formatCode>
                <c:ptCount val="18"/>
                <c:pt idx="3">
                  <c:v>7961</c:v>
                </c:pt>
                <c:pt idx="4">
                  <c:v>7967</c:v>
                </c:pt>
                <c:pt idx="5">
                  <c:v>7968</c:v>
                </c:pt>
                <c:pt idx="6">
                  <c:v>7963</c:v>
                </c:pt>
                <c:pt idx="7">
                  <c:v>7955</c:v>
                </c:pt>
                <c:pt idx="8">
                  <c:v>7942</c:v>
                </c:pt>
                <c:pt idx="9">
                  <c:v>7928</c:v>
                </c:pt>
                <c:pt idx="10">
                  <c:v>7907</c:v>
                </c:pt>
                <c:pt idx="11">
                  <c:v>7887</c:v>
                </c:pt>
                <c:pt idx="12">
                  <c:v>7863</c:v>
                </c:pt>
                <c:pt idx="13">
                  <c:v>7837</c:v>
                </c:pt>
                <c:pt idx="14">
                  <c:v>7807</c:v>
                </c:pt>
                <c:pt idx="15">
                  <c:v>7778</c:v>
                </c:pt>
                <c:pt idx="16">
                  <c:v>7748</c:v>
                </c:pt>
                <c:pt idx="17">
                  <c:v>7716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961-4EC2-BC59-002566F8C8B5}"/>
            </c:ext>
          </c:extLst>
        </c:ser>
        <c:ser>
          <c:idx val="4"/>
          <c:order val="4"/>
          <c:tx>
            <c:strRef>
              <c:f>Leht1!$A$7</c:f>
              <c:strCache>
                <c:ptCount val="1"/>
                <c:pt idx="0">
                  <c:v>B (2026)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Leht1!$B$2:$S$2</c:f>
              <c:numCache>
                <c:formatCode>General</c:formatCode>
                <c:ptCount val="1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  <c:pt idx="12">
                  <c:v>2035</c:v>
                </c:pt>
                <c:pt idx="13">
                  <c:v>2036</c:v>
                </c:pt>
                <c:pt idx="14">
                  <c:v>2037</c:v>
                </c:pt>
                <c:pt idx="15">
                  <c:v>2038</c:v>
                </c:pt>
                <c:pt idx="16">
                  <c:v>2039</c:v>
                </c:pt>
                <c:pt idx="17">
                  <c:v>2040</c:v>
                </c:pt>
              </c:numCache>
            </c:numRef>
          </c:cat>
          <c:val>
            <c:numRef>
              <c:f>Leht1!$B$7:$S$7</c:f>
              <c:numCache>
                <c:formatCode>General</c:formatCode>
                <c:ptCount val="18"/>
                <c:pt idx="3">
                  <c:v>7961</c:v>
                </c:pt>
                <c:pt idx="4">
                  <c:v>8179</c:v>
                </c:pt>
                <c:pt idx="5">
                  <c:v>8391</c:v>
                </c:pt>
                <c:pt idx="6">
                  <c:v>8601</c:v>
                </c:pt>
                <c:pt idx="7">
                  <c:v>8807</c:v>
                </c:pt>
                <c:pt idx="8">
                  <c:v>9015</c:v>
                </c:pt>
                <c:pt idx="9">
                  <c:v>9219</c:v>
                </c:pt>
                <c:pt idx="10">
                  <c:v>9416</c:v>
                </c:pt>
                <c:pt idx="11">
                  <c:v>9611</c:v>
                </c:pt>
                <c:pt idx="12">
                  <c:v>9803</c:v>
                </c:pt>
                <c:pt idx="13">
                  <c:v>9988</c:v>
                </c:pt>
                <c:pt idx="14">
                  <c:v>10171</c:v>
                </c:pt>
                <c:pt idx="15">
                  <c:v>10354</c:v>
                </c:pt>
                <c:pt idx="16">
                  <c:v>10529</c:v>
                </c:pt>
                <c:pt idx="17">
                  <c:v>10706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961-4EC2-BC59-002566F8C8B5}"/>
            </c:ext>
          </c:extLst>
        </c:ser>
        <c:ser>
          <c:idx val="5"/>
          <c:order val="5"/>
          <c:tx>
            <c:strRef>
              <c:f>Leht1!$A$8</c:f>
              <c:strCache>
                <c:ptCount val="1"/>
                <c:pt idx="0">
                  <c:v>C (2026)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Leht1!$B$2:$S$2</c:f>
              <c:numCache>
                <c:formatCode>General</c:formatCode>
                <c:ptCount val="1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  <c:pt idx="12">
                  <c:v>2035</c:v>
                </c:pt>
                <c:pt idx="13">
                  <c:v>2036</c:v>
                </c:pt>
                <c:pt idx="14">
                  <c:v>2037</c:v>
                </c:pt>
                <c:pt idx="15">
                  <c:v>2038</c:v>
                </c:pt>
                <c:pt idx="16">
                  <c:v>2039</c:v>
                </c:pt>
                <c:pt idx="17">
                  <c:v>2040</c:v>
                </c:pt>
              </c:numCache>
            </c:numRef>
          </c:cat>
          <c:val>
            <c:numRef>
              <c:f>Leht1!$B$8:$S$8</c:f>
              <c:numCache>
                <c:formatCode>General</c:formatCode>
                <c:ptCount val="18"/>
                <c:pt idx="3">
                  <c:v>7961</c:v>
                </c:pt>
                <c:pt idx="4">
                  <c:v>8276</c:v>
                </c:pt>
                <c:pt idx="5">
                  <c:v>8600</c:v>
                </c:pt>
                <c:pt idx="6">
                  <c:v>8928</c:v>
                </c:pt>
                <c:pt idx="7">
                  <c:v>9269</c:v>
                </c:pt>
                <c:pt idx="8">
                  <c:v>9629</c:v>
                </c:pt>
                <c:pt idx="9">
                  <c:v>10016</c:v>
                </c:pt>
                <c:pt idx="10">
                  <c:v>10421</c:v>
                </c:pt>
                <c:pt idx="11">
                  <c:v>10841</c:v>
                </c:pt>
                <c:pt idx="12">
                  <c:v>11259</c:v>
                </c:pt>
                <c:pt idx="13">
                  <c:v>11646</c:v>
                </c:pt>
                <c:pt idx="14">
                  <c:v>11987</c:v>
                </c:pt>
                <c:pt idx="15">
                  <c:v>12291</c:v>
                </c:pt>
                <c:pt idx="16">
                  <c:v>12592</c:v>
                </c:pt>
                <c:pt idx="17">
                  <c:v>12894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961-4EC2-BC59-002566F8C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4013728"/>
        <c:axId val="1094014208"/>
      </c:lineChart>
      <c:catAx>
        <c:axId val="109401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094014208"/>
        <c:crosses val="autoZero"/>
        <c:auto val="1"/>
        <c:lblAlgn val="ctr"/>
        <c:lblOffset val="100"/>
        <c:noMultiLvlLbl val="0"/>
      </c:catAx>
      <c:valAx>
        <c:axId val="1094014208"/>
        <c:scaling>
          <c:orientation val="minMax"/>
          <c:min val="6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1094013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Vanusrühmad!$A$172</c:f>
              <c:strCache>
                <c:ptCount val="1"/>
                <c:pt idx="0">
                  <c:v>Tööeas rahvastik (19-64)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Vanusrühmad!$B$172:$P$172</c:f>
              <c:numCache>
                <c:formatCode>#,##0</c:formatCode>
                <c:ptCount val="15"/>
                <c:pt idx="0">
                  <c:v>4765</c:v>
                </c:pt>
                <c:pt idx="1">
                  <c:v>4760</c:v>
                </c:pt>
                <c:pt idx="2">
                  <c:v>4775</c:v>
                </c:pt>
                <c:pt idx="3">
                  <c:v>4774</c:v>
                </c:pt>
                <c:pt idx="4">
                  <c:v>4809</c:v>
                </c:pt>
                <c:pt idx="5">
                  <c:v>4841</c:v>
                </c:pt>
                <c:pt idx="6">
                  <c:v>4841</c:v>
                </c:pt>
                <c:pt idx="7">
                  <c:v>4844</c:v>
                </c:pt>
                <c:pt idx="8">
                  <c:v>4817</c:v>
                </c:pt>
                <c:pt idx="9">
                  <c:v>4813</c:v>
                </c:pt>
                <c:pt idx="10">
                  <c:v>4810</c:v>
                </c:pt>
                <c:pt idx="11">
                  <c:v>4792</c:v>
                </c:pt>
                <c:pt idx="12">
                  <c:v>4786</c:v>
                </c:pt>
                <c:pt idx="13">
                  <c:v>4770</c:v>
                </c:pt>
                <c:pt idx="14">
                  <c:v>4741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81-4F34-854F-D2F8DE7030FE}"/>
            </c:ext>
          </c:extLst>
        </c:ser>
        <c:ser>
          <c:idx val="1"/>
          <c:order val="1"/>
          <c:tx>
            <c:strRef>
              <c:f>Vanusrühmad!$A$173</c:f>
              <c:strCache>
                <c:ptCount val="1"/>
                <c:pt idx="0">
                  <c:v>Tööeas rahvastik (19-64)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Vanusrühmad!$B$173:$P$173</c:f>
              <c:numCache>
                <c:formatCode>#,##0</c:formatCode>
                <c:ptCount val="15"/>
                <c:pt idx="0">
                  <c:v>4765</c:v>
                </c:pt>
                <c:pt idx="1">
                  <c:v>4902</c:v>
                </c:pt>
                <c:pt idx="2">
                  <c:v>5052</c:v>
                </c:pt>
                <c:pt idx="3">
                  <c:v>5183</c:v>
                </c:pt>
                <c:pt idx="4">
                  <c:v>5346</c:v>
                </c:pt>
                <c:pt idx="5">
                  <c:v>5503</c:v>
                </c:pt>
                <c:pt idx="6">
                  <c:v>5626</c:v>
                </c:pt>
                <c:pt idx="7">
                  <c:v>5751</c:v>
                </c:pt>
                <c:pt idx="8">
                  <c:v>5844</c:v>
                </c:pt>
                <c:pt idx="9">
                  <c:v>5960</c:v>
                </c:pt>
                <c:pt idx="10">
                  <c:v>6074</c:v>
                </c:pt>
                <c:pt idx="11">
                  <c:v>6175</c:v>
                </c:pt>
                <c:pt idx="12">
                  <c:v>6287</c:v>
                </c:pt>
                <c:pt idx="13">
                  <c:v>6387</c:v>
                </c:pt>
                <c:pt idx="14">
                  <c:v>6477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81-4F34-854F-D2F8DE7030FE}"/>
            </c:ext>
          </c:extLst>
        </c:ser>
        <c:ser>
          <c:idx val="2"/>
          <c:order val="2"/>
          <c:tx>
            <c:strRef>
              <c:f>Vanusrühmad!$A$174</c:f>
              <c:strCache>
                <c:ptCount val="1"/>
                <c:pt idx="0">
                  <c:v>Tööeas rahvastik (19-64)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Vanusrühmad!$B$174:$P$174</c:f>
              <c:numCache>
                <c:formatCode>#,##0</c:formatCode>
                <c:ptCount val="15"/>
                <c:pt idx="0">
                  <c:v>4765</c:v>
                </c:pt>
                <c:pt idx="1">
                  <c:v>4968</c:v>
                </c:pt>
                <c:pt idx="2">
                  <c:v>5191</c:v>
                </c:pt>
                <c:pt idx="3">
                  <c:v>5400</c:v>
                </c:pt>
                <c:pt idx="4">
                  <c:v>5647</c:v>
                </c:pt>
                <c:pt idx="5">
                  <c:v>5902</c:v>
                </c:pt>
                <c:pt idx="6">
                  <c:v>6140</c:v>
                </c:pt>
                <c:pt idx="7">
                  <c:v>6395</c:v>
                </c:pt>
                <c:pt idx="8">
                  <c:v>6627</c:v>
                </c:pt>
                <c:pt idx="9">
                  <c:v>6882</c:v>
                </c:pt>
                <c:pt idx="10">
                  <c:v>7116</c:v>
                </c:pt>
                <c:pt idx="11">
                  <c:v>7309</c:v>
                </c:pt>
                <c:pt idx="12">
                  <c:v>7491</c:v>
                </c:pt>
                <c:pt idx="13">
                  <c:v>7664</c:v>
                </c:pt>
                <c:pt idx="14">
                  <c:v>7832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81-4F34-854F-D2F8DE7030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Vanusrühmad!$A$208</c:f>
              <c:strCache>
                <c:ptCount val="1"/>
                <c:pt idx="0">
                  <c:v>Eakad (65+)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Vanusrühmad!$B$208:$P$208</c:f>
              <c:numCache>
                <c:formatCode>#,##0</c:formatCode>
                <c:ptCount val="15"/>
                <c:pt idx="0">
                  <c:v>1261</c:v>
                </c:pt>
                <c:pt idx="1">
                  <c:v>1299</c:v>
                </c:pt>
                <c:pt idx="2">
                  <c:v>1330</c:v>
                </c:pt>
                <c:pt idx="3">
                  <c:v>1361</c:v>
                </c:pt>
                <c:pt idx="4">
                  <c:v>1385</c:v>
                </c:pt>
                <c:pt idx="5">
                  <c:v>1406</c:v>
                </c:pt>
                <c:pt idx="6">
                  <c:v>1441</c:v>
                </c:pt>
                <c:pt idx="7">
                  <c:v>1478</c:v>
                </c:pt>
                <c:pt idx="8">
                  <c:v>1533</c:v>
                </c:pt>
                <c:pt idx="9">
                  <c:v>1565</c:v>
                </c:pt>
                <c:pt idx="10">
                  <c:v>1606</c:v>
                </c:pt>
                <c:pt idx="11">
                  <c:v>1654</c:v>
                </c:pt>
                <c:pt idx="12">
                  <c:v>1684</c:v>
                </c:pt>
                <c:pt idx="13">
                  <c:v>1720</c:v>
                </c:pt>
                <c:pt idx="14">
                  <c:v>1758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4-4AB7-B06D-E63318865AD2}"/>
            </c:ext>
          </c:extLst>
        </c:ser>
        <c:ser>
          <c:idx val="1"/>
          <c:order val="1"/>
          <c:tx>
            <c:strRef>
              <c:f>Vanusrühmad!$A$209</c:f>
              <c:strCache>
                <c:ptCount val="1"/>
                <c:pt idx="0">
                  <c:v>Eakad (65+)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Vanusrühmad!$B$209:$P$209</c:f>
              <c:numCache>
                <c:formatCode>#,##0</c:formatCode>
                <c:ptCount val="15"/>
                <c:pt idx="0">
                  <c:v>1261</c:v>
                </c:pt>
                <c:pt idx="1">
                  <c:v>1303</c:v>
                </c:pt>
                <c:pt idx="2">
                  <c:v>1340</c:v>
                </c:pt>
                <c:pt idx="3">
                  <c:v>1378</c:v>
                </c:pt>
                <c:pt idx="4">
                  <c:v>1409</c:v>
                </c:pt>
                <c:pt idx="5">
                  <c:v>1441</c:v>
                </c:pt>
                <c:pt idx="6">
                  <c:v>1486</c:v>
                </c:pt>
                <c:pt idx="7">
                  <c:v>1534</c:v>
                </c:pt>
                <c:pt idx="8">
                  <c:v>1603</c:v>
                </c:pt>
                <c:pt idx="9">
                  <c:v>1649</c:v>
                </c:pt>
                <c:pt idx="10">
                  <c:v>1707</c:v>
                </c:pt>
                <c:pt idx="11">
                  <c:v>1772</c:v>
                </c:pt>
                <c:pt idx="12">
                  <c:v>1823</c:v>
                </c:pt>
                <c:pt idx="13">
                  <c:v>1879</c:v>
                </c:pt>
                <c:pt idx="14">
                  <c:v>1941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4-4AB7-B06D-E63318865AD2}"/>
            </c:ext>
          </c:extLst>
        </c:ser>
        <c:ser>
          <c:idx val="2"/>
          <c:order val="2"/>
          <c:tx>
            <c:strRef>
              <c:f>Vanusrühmad!$A$210</c:f>
              <c:strCache>
                <c:ptCount val="1"/>
                <c:pt idx="0">
                  <c:v>Eakad (65+)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Vanusrühmad!$B$210:$P$210</c:f>
              <c:numCache>
                <c:formatCode>#,##0</c:formatCode>
                <c:ptCount val="15"/>
                <c:pt idx="0">
                  <c:v>1261</c:v>
                </c:pt>
                <c:pt idx="1">
                  <c:v>1305</c:v>
                </c:pt>
                <c:pt idx="2">
                  <c:v>1345</c:v>
                </c:pt>
                <c:pt idx="3">
                  <c:v>1384</c:v>
                </c:pt>
                <c:pt idx="4">
                  <c:v>1420</c:v>
                </c:pt>
                <c:pt idx="5">
                  <c:v>1455</c:v>
                </c:pt>
                <c:pt idx="6">
                  <c:v>1507</c:v>
                </c:pt>
                <c:pt idx="7">
                  <c:v>1561</c:v>
                </c:pt>
                <c:pt idx="8">
                  <c:v>1638</c:v>
                </c:pt>
                <c:pt idx="9">
                  <c:v>1693</c:v>
                </c:pt>
                <c:pt idx="10">
                  <c:v>1759</c:v>
                </c:pt>
                <c:pt idx="11">
                  <c:v>1834</c:v>
                </c:pt>
                <c:pt idx="12">
                  <c:v>1893</c:v>
                </c:pt>
                <c:pt idx="13">
                  <c:v>1960</c:v>
                </c:pt>
                <c:pt idx="14">
                  <c:v>2032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84-4AB7-B06D-E63318865A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Vanusrühmad!$A$241</c:f>
              <c:strCache>
                <c:ptCount val="1"/>
                <c:pt idx="0">
                  <c:v>Eakad 80+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Vanusrühmad!$B$240:$P$240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Vanusrühmad!$B$241:$P$241</c:f>
              <c:numCache>
                <c:formatCode>#,##0</c:formatCode>
                <c:ptCount val="15"/>
                <c:pt idx="0">
                  <c:v>287</c:v>
                </c:pt>
                <c:pt idx="1">
                  <c:v>291</c:v>
                </c:pt>
                <c:pt idx="2">
                  <c:v>307</c:v>
                </c:pt>
                <c:pt idx="3">
                  <c:v>318</c:v>
                </c:pt>
                <c:pt idx="4">
                  <c:v>324</c:v>
                </c:pt>
                <c:pt idx="5">
                  <c:v>324</c:v>
                </c:pt>
                <c:pt idx="6">
                  <c:v>329</c:v>
                </c:pt>
                <c:pt idx="7">
                  <c:v>356</c:v>
                </c:pt>
                <c:pt idx="8">
                  <c:v>363</c:v>
                </c:pt>
                <c:pt idx="9">
                  <c:v>375</c:v>
                </c:pt>
                <c:pt idx="10">
                  <c:v>400</c:v>
                </c:pt>
                <c:pt idx="11">
                  <c:v>418</c:v>
                </c:pt>
                <c:pt idx="12">
                  <c:v>429</c:v>
                </c:pt>
                <c:pt idx="13">
                  <c:v>452</c:v>
                </c:pt>
                <c:pt idx="14">
                  <c:v>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B8-485A-B966-FD23F0C47E1B}"/>
            </c:ext>
          </c:extLst>
        </c:ser>
        <c:ser>
          <c:idx val="1"/>
          <c:order val="1"/>
          <c:tx>
            <c:strRef>
              <c:f>Vanusrühmad!$A$242</c:f>
              <c:strCache>
                <c:ptCount val="1"/>
                <c:pt idx="0">
                  <c:v>Eakad 80+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Vanusrühmad!$B$240:$P$240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Vanusrühmad!$B$242:$P$242</c:f>
              <c:numCache>
                <c:formatCode>#,##0</c:formatCode>
                <c:ptCount val="15"/>
                <c:pt idx="0">
                  <c:v>287</c:v>
                </c:pt>
                <c:pt idx="1">
                  <c:v>291</c:v>
                </c:pt>
                <c:pt idx="2">
                  <c:v>307</c:v>
                </c:pt>
                <c:pt idx="3">
                  <c:v>319</c:v>
                </c:pt>
                <c:pt idx="4">
                  <c:v>326</c:v>
                </c:pt>
                <c:pt idx="5">
                  <c:v>327</c:v>
                </c:pt>
                <c:pt idx="6">
                  <c:v>333</c:v>
                </c:pt>
                <c:pt idx="7">
                  <c:v>361</c:v>
                </c:pt>
                <c:pt idx="8">
                  <c:v>372</c:v>
                </c:pt>
                <c:pt idx="9">
                  <c:v>388</c:v>
                </c:pt>
                <c:pt idx="10">
                  <c:v>416</c:v>
                </c:pt>
                <c:pt idx="11">
                  <c:v>439</c:v>
                </c:pt>
                <c:pt idx="12">
                  <c:v>455</c:v>
                </c:pt>
                <c:pt idx="13">
                  <c:v>483</c:v>
                </c:pt>
                <c:pt idx="14">
                  <c:v>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B8-485A-B966-FD23F0C47E1B}"/>
            </c:ext>
          </c:extLst>
        </c:ser>
        <c:ser>
          <c:idx val="2"/>
          <c:order val="2"/>
          <c:tx>
            <c:strRef>
              <c:f>Vanusrühmad!$A$243</c:f>
              <c:strCache>
                <c:ptCount val="1"/>
                <c:pt idx="0">
                  <c:v>Eakad 80+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Vanusrühmad!$B$240:$P$240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Vanusrühmad!$B$243:$P$243</c:f>
              <c:numCache>
                <c:formatCode>#,##0</c:formatCode>
                <c:ptCount val="15"/>
                <c:pt idx="0">
                  <c:v>287</c:v>
                </c:pt>
                <c:pt idx="1">
                  <c:v>291</c:v>
                </c:pt>
                <c:pt idx="2">
                  <c:v>307</c:v>
                </c:pt>
                <c:pt idx="3">
                  <c:v>319</c:v>
                </c:pt>
                <c:pt idx="4">
                  <c:v>325</c:v>
                </c:pt>
                <c:pt idx="5">
                  <c:v>326</c:v>
                </c:pt>
                <c:pt idx="6">
                  <c:v>333</c:v>
                </c:pt>
                <c:pt idx="7">
                  <c:v>360</c:v>
                </c:pt>
                <c:pt idx="8">
                  <c:v>372</c:v>
                </c:pt>
                <c:pt idx="9">
                  <c:v>387</c:v>
                </c:pt>
                <c:pt idx="10">
                  <c:v>417</c:v>
                </c:pt>
                <c:pt idx="11">
                  <c:v>440</c:v>
                </c:pt>
                <c:pt idx="12">
                  <c:v>457</c:v>
                </c:pt>
                <c:pt idx="13">
                  <c:v>487</c:v>
                </c:pt>
                <c:pt idx="14">
                  <c:v>510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B8-485A-B966-FD23F0C47E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Vanusrühmad!$A$275</c:f>
              <c:strCache>
                <c:ptCount val="1"/>
                <c:pt idx="0">
                  <c:v>Sünnid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Vanusrühmad!$B$275:$P$275</c:f>
              <c:numCache>
                <c:formatCode>#,##0</c:formatCode>
                <c:ptCount val="15"/>
                <c:pt idx="0">
                  <c:v>68</c:v>
                </c:pt>
                <c:pt idx="1">
                  <c:v>67</c:v>
                </c:pt>
                <c:pt idx="2">
                  <c:v>65</c:v>
                </c:pt>
                <c:pt idx="3">
                  <c:v>62</c:v>
                </c:pt>
                <c:pt idx="4">
                  <c:v>58</c:v>
                </c:pt>
                <c:pt idx="5">
                  <c:v>57</c:v>
                </c:pt>
                <c:pt idx="6">
                  <c:v>56</c:v>
                </c:pt>
                <c:pt idx="7">
                  <c:v>54</c:v>
                </c:pt>
                <c:pt idx="8">
                  <c:v>53</c:v>
                </c:pt>
                <c:pt idx="9">
                  <c:v>53</c:v>
                </c:pt>
                <c:pt idx="10">
                  <c:v>54</c:v>
                </c:pt>
                <c:pt idx="11">
                  <c:v>54</c:v>
                </c:pt>
                <c:pt idx="12">
                  <c:v>55</c:v>
                </c:pt>
                <c:pt idx="13">
                  <c:v>55</c:v>
                </c:pt>
                <c:pt idx="14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E7-4CDF-9FA8-582F4F5E03A5}"/>
            </c:ext>
          </c:extLst>
        </c:ser>
        <c:ser>
          <c:idx val="1"/>
          <c:order val="1"/>
          <c:tx>
            <c:strRef>
              <c:f>Vanusrühmad!$A$276</c:f>
              <c:strCache>
                <c:ptCount val="1"/>
                <c:pt idx="0">
                  <c:v>Sünnid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Vanusrühmad!$B$276:$P$276</c:f>
              <c:numCache>
                <c:formatCode>#,##0</c:formatCode>
                <c:ptCount val="15"/>
                <c:pt idx="0">
                  <c:v>68</c:v>
                </c:pt>
                <c:pt idx="1">
                  <c:v>70</c:v>
                </c:pt>
                <c:pt idx="2">
                  <c:v>74</c:v>
                </c:pt>
                <c:pt idx="3">
                  <c:v>77</c:v>
                </c:pt>
                <c:pt idx="4">
                  <c:v>80</c:v>
                </c:pt>
                <c:pt idx="5">
                  <c:v>83</c:v>
                </c:pt>
                <c:pt idx="6">
                  <c:v>84</c:v>
                </c:pt>
                <c:pt idx="7">
                  <c:v>86</c:v>
                </c:pt>
                <c:pt idx="8">
                  <c:v>88</c:v>
                </c:pt>
                <c:pt idx="9">
                  <c:v>89</c:v>
                </c:pt>
                <c:pt idx="10">
                  <c:v>91</c:v>
                </c:pt>
                <c:pt idx="11">
                  <c:v>93</c:v>
                </c:pt>
                <c:pt idx="12">
                  <c:v>95</c:v>
                </c:pt>
                <c:pt idx="13">
                  <c:v>96</c:v>
                </c:pt>
                <c:pt idx="14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E7-4CDF-9FA8-582F4F5E03A5}"/>
            </c:ext>
          </c:extLst>
        </c:ser>
        <c:ser>
          <c:idx val="2"/>
          <c:order val="2"/>
          <c:tx>
            <c:strRef>
              <c:f>Vanusrühmad!$A$277</c:f>
              <c:strCache>
                <c:ptCount val="1"/>
                <c:pt idx="0">
                  <c:v>Sünnid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Vanusrühmad!$B$28:$P$28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Vanusrühmad!$B$277:$P$277</c:f>
              <c:numCache>
                <c:formatCode>#,##0</c:formatCode>
                <c:ptCount val="15"/>
                <c:pt idx="0">
                  <c:v>68</c:v>
                </c:pt>
                <c:pt idx="1">
                  <c:v>70</c:v>
                </c:pt>
                <c:pt idx="2">
                  <c:v>76</c:v>
                </c:pt>
                <c:pt idx="3">
                  <c:v>82</c:v>
                </c:pt>
                <c:pt idx="4">
                  <c:v>86</c:v>
                </c:pt>
                <c:pt idx="5">
                  <c:v>92</c:v>
                </c:pt>
                <c:pt idx="6">
                  <c:v>96</c:v>
                </c:pt>
                <c:pt idx="7">
                  <c:v>100</c:v>
                </c:pt>
                <c:pt idx="8">
                  <c:v>105</c:v>
                </c:pt>
                <c:pt idx="9">
                  <c:v>110</c:v>
                </c:pt>
                <c:pt idx="10">
                  <c:v>114</c:v>
                </c:pt>
                <c:pt idx="11">
                  <c:v>118</c:v>
                </c:pt>
                <c:pt idx="12">
                  <c:v>121</c:v>
                </c:pt>
                <c:pt idx="13">
                  <c:v>121</c:v>
                </c:pt>
                <c:pt idx="14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E7-4CDF-9FA8-582F4F5E03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'KOV KOKKU'!$D$116</c:f>
              <c:strCache>
                <c:ptCount val="1"/>
                <c:pt idx="0">
                  <c:v>Lasteaiaeas laste arv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KOKKU'!$E$116:$T$116</c:f>
              <c:numCache>
                <c:formatCode>#,##0</c:formatCode>
                <c:ptCount val="16"/>
                <c:pt idx="0">
                  <c:v>495.28</c:v>
                </c:pt>
                <c:pt idx="1">
                  <c:v>506.78000000000003</c:v>
                </c:pt>
                <c:pt idx="2">
                  <c:v>476.62</c:v>
                </c:pt>
                <c:pt idx="3">
                  <c:v>434.06</c:v>
                </c:pt>
                <c:pt idx="4">
                  <c:v>405.44</c:v>
                </c:pt>
                <c:pt idx="5">
                  <c:v>385</c:v>
                </c:pt>
                <c:pt idx="6">
                  <c:v>353.8</c:v>
                </c:pt>
                <c:pt idx="7">
                  <c:v>332.92</c:v>
                </c:pt>
                <c:pt idx="8">
                  <c:v>319.15999999999997</c:v>
                </c:pt>
                <c:pt idx="9">
                  <c:v>309.18</c:v>
                </c:pt>
                <c:pt idx="10">
                  <c:v>300.46000000000004</c:v>
                </c:pt>
                <c:pt idx="11">
                  <c:v>293.95999999999998</c:v>
                </c:pt>
                <c:pt idx="12">
                  <c:v>289.95999999999998</c:v>
                </c:pt>
                <c:pt idx="13">
                  <c:v>288.10000000000002</c:v>
                </c:pt>
                <c:pt idx="14">
                  <c:v>288.58000000000004</c:v>
                </c:pt>
                <c:pt idx="15">
                  <c:v>289.58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CF-462C-A1EB-E6B842C9DE81}"/>
            </c:ext>
          </c:extLst>
        </c:ser>
        <c:ser>
          <c:idx val="1"/>
          <c:order val="1"/>
          <c:tx>
            <c:strRef>
              <c:f>'KOV KOKKU'!$D$117</c:f>
              <c:strCache>
                <c:ptCount val="1"/>
                <c:pt idx="0">
                  <c:v>Lasteaiaeas laste arv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KOKKU'!$E$117:$T$117</c:f>
              <c:numCache>
                <c:formatCode>#,##0</c:formatCode>
                <c:ptCount val="16"/>
                <c:pt idx="0">
                  <c:v>495.28</c:v>
                </c:pt>
                <c:pt idx="1">
                  <c:v>506.78000000000003</c:v>
                </c:pt>
                <c:pt idx="2">
                  <c:v>507.86</c:v>
                </c:pt>
                <c:pt idx="3">
                  <c:v>501.65999999999997</c:v>
                </c:pt>
                <c:pt idx="4">
                  <c:v>509.74</c:v>
                </c:pt>
                <c:pt idx="5">
                  <c:v>522.8599999999999</c:v>
                </c:pt>
                <c:pt idx="6">
                  <c:v>527.62</c:v>
                </c:pt>
                <c:pt idx="7">
                  <c:v>539.84</c:v>
                </c:pt>
                <c:pt idx="8">
                  <c:v>550.62</c:v>
                </c:pt>
                <c:pt idx="9">
                  <c:v>565.05999999999995</c:v>
                </c:pt>
                <c:pt idx="10">
                  <c:v>574.98</c:v>
                </c:pt>
                <c:pt idx="11">
                  <c:v>581.70000000000005</c:v>
                </c:pt>
                <c:pt idx="12">
                  <c:v>585.41999999999996</c:v>
                </c:pt>
                <c:pt idx="13">
                  <c:v>593.14</c:v>
                </c:pt>
                <c:pt idx="14">
                  <c:v>599.99999999999989</c:v>
                </c:pt>
                <c:pt idx="15">
                  <c:v>608.20000000000005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CF-462C-A1EB-E6B842C9DE81}"/>
            </c:ext>
          </c:extLst>
        </c:ser>
        <c:ser>
          <c:idx val="2"/>
          <c:order val="2"/>
          <c:tx>
            <c:strRef>
              <c:f>'KOV KOKKU'!$D$118</c:f>
              <c:strCache>
                <c:ptCount val="1"/>
                <c:pt idx="0">
                  <c:v>Lasteaiaeas laste arv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KOKKU'!$E$118:$T$118</c:f>
              <c:numCache>
                <c:formatCode>#,##0</c:formatCode>
                <c:ptCount val="16"/>
                <c:pt idx="0">
                  <c:v>495.28</c:v>
                </c:pt>
                <c:pt idx="1">
                  <c:v>506.78000000000003</c:v>
                </c:pt>
                <c:pt idx="2">
                  <c:v>522.98</c:v>
                </c:pt>
                <c:pt idx="3">
                  <c:v>533.9</c:v>
                </c:pt>
                <c:pt idx="4">
                  <c:v>560.41999999999996</c:v>
                </c:pt>
                <c:pt idx="5">
                  <c:v>591.17999999999995</c:v>
                </c:pt>
                <c:pt idx="6">
                  <c:v>616.57999999999993</c:v>
                </c:pt>
                <c:pt idx="7">
                  <c:v>651.9</c:v>
                </c:pt>
                <c:pt idx="8">
                  <c:v>689.24</c:v>
                </c:pt>
                <c:pt idx="9">
                  <c:v>727.32</c:v>
                </c:pt>
                <c:pt idx="10">
                  <c:v>760.59999999999991</c:v>
                </c:pt>
                <c:pt idx="11">
                  <c:v>783.56</c:v>
                </c:pt>
                <c:pt idx="12">
                  <c:v>796.26</c:v>
                </c:pt>
                <c:pt idx="13">
                  <c:v>804.7</c:v>
                </c:pt>
                <c:pt idx="14">
                  <c:v>809.16000000000008</c:v>
                </c:pt>
                <c:pt idx="15">
                  <c:v>817.81999999999994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CF-462C-A1EB-E6B842C9DE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'KOV KOKKU'!$D$141</c:f>
              <c:strCache>
                <c:ptCount val="1"/>
                <c:pt idx="0">
                  <c:v>Põhikoolieas laste arv 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KOKKU'!$E$141:$T$141</c:f>
              <c:numCache>
                <c:formatCode>#,##0</c:formatCode>
                <c:ptCount val="16"/>
                <c:pt idx="0">
                  <c:v>983.52</c:v>
                </c:pt>
                <c:pt idx="1">
                  <c:v>986.71999999999991</c:v>
                </c:pt>
                <c:pt idx="2">
                  <c:v>963.24000000000012</c:v>
                </c:pt>
                <c:pt idx="3">
                  <c:v>962.18000000000006</c:v>
                </c:pt>
                <c:pt idx="4">
                  <c:v>944.0200000000001</c:v>
                </c:pt>
                <c:pt idx="5">
                  <c:v>920.72</c:v>
                </c:pt>
                <c:pt idx="6">
                  <c:v>904.63999999999987</c:v>
                </c:pt>
                <c:pt idx="7">
                  <c:v>868.43999999999983</c:v>
                </c:pt>
                <c:pt idx="8">
                  <c:v>822.95999999999992</c:v>
                </c:pt>
                <c:pt idx="9">
                  <c:v>777.7</c:v>
                </c:pt>
                <c:pt idx="10">
                  <c:v>734.92000000000007</c:v>
                </c:pt>
                <c:pt idx="11">
                  <c:v>693.66000000000008</c:v>
                </c:pt>
                <c:pt idx="12">
                  <c:v>641.29999999999995</c:v>
                </c:pt>
                <c:pt idx="13">
                  <c:v>605.54</c:v>
                </c:pt>
                <c:pt idx="14">
                  <c:v>578.02</c:v>
                </c:pt>
                <c:pt idx="15">
                  <c:v>543.62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6E-4A63-A8F2-CB10F27B8C0D}"/>
            </c:ext>
          </c:extLst>
        </c:ser>
        <c:ser>
          <c:idx val="1"/>
          <c:order val="1"/>
          <c:tx>
            <c:strRef>
              <c:f>'KOV KOKKU'!$D$142</c:f>
              <c:strCache>
                <c:ptCount val="1"/>
                <c:pt idx="0">
                  <c:v>Põhikoolieas laste arv 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KOKKU'!$E$142:$T$142</c:f>
              <c:numCache>
                <c:formatCode>#,##0</c:formatCode>
                <c:ptCount val="16"/>
                <c:pt idx="0">
                  <c:v>983.52</c:v>
                </c:pt>
                <c:pt idx="1">
                  <c:v>986.71999999999991</c:v>
                </c:pt>
                <c:pt idx="2">
                  <c:v>986.19999999999993</c:v>
                </c:pt>
                <c:pt idx="3">
                  <c:v>1014.84</c:v>
                </c:pt>
                <c:pt idx="4">
                  <c:v>1028.9000000000001</c:v>
                </c:pt>
                <c:pt idx="5">
                  <c:v>1041.82</c:v>
                </c:pt>
                <c:pt idx="6">
                  <c:v>1063.4399999999998</c:v>
                </c:pt>
                <c:pt idx="7">
                  <c:v>1065.72</c:v>
                </c:pt>
                <c:pt idx="8">
                  <c:v>1068.94</c:v>
                </c:pt>
                <c:pt idx="9">
                  <c:v>1072.6399999999999</c:v>
                </c:pt>
                <c:pt idx="10">
                  <c:v>1077.8599999999999</c:v>
                </c:pt>
                <c:pt idx="11">
                  <c:v>1086.82</c:v>
                </c:pt>
                <c:pt idx="12">
                  <c:v>1085.98</c:v>
                </c:pt>
                <c:pt idx="13">
                  <c:v>1099</c:v>
                </c:pt>
                <c:pt idx="14">
                  <c:v>1115.26</c:v>
                </c:pt>
                <c:pt idx="15">
                  <c:v>1118.9000000000001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6E-4A63-A8F2-CB10F27B8C0D}"/>
            </c:ext>
          </c:extLst>
        </c:ser>
        <c:ser>
          <c:idx val="2"/>
          <c:order val="2"/>
          <c:tx>
            <c:strRef>
              <c:f>'KOV KOKKU'!$D$143</c:f>
              <c:strCache>
                <c:ptCount val="1"/>
                <c:pt idx="0">
                  <c:v>Põhikoolieas laste arv 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KOKKU'!$E$143:$T$143</c:f>
              <c:numCache>
                <c:formatCode>#,##0</c:formatCode>
                <c:ptCount val="16"/>
                <c:pt idx="0">
                  <c:v>983.52</c:v>
                </c:pt>
                <c:pt idx="1">
                  <c:v>986.71999999999991</c:v>
                </c:pt>
                <c:pt idx="2">
                  <c:v>996.93999999999994</c:v>
                </c:pt>
                <c:pt idx="3">
                  <c:v>1041.0600000000002</c:v>
                </c:pt>
                <c:pt idx="4">
                  <c:v>1072.3399999999999</c:v>
                </c:pt>
                <c:pt idx="5">
                  <c:v>1108.22</c:v>
                </c:pt>
                <c:pt idx="6">
                  <c:v>1154.58</c:v>
                </c:pt>
                <c:pt idx="7">
                  <c:v>1193.08</c:v>
                </c:pt>
                <c:pt idx="8">
                  <c:v>1227.74</c:v>
                </c:pt>
                <c:pt idx="9">
                  <c:v>1278.7</c:v>
                </c:pt>
                <c:pt idx="10">
                  <c:v>1325.88</c:v>
                </c:pt>
                <c:pt idx="11">
                  <c:v>1377.8400000000001</c:v>
                </c:pt>
                <c:pt idx="12">
                  <c:v>1414.2600000000002</c:v>
                </c:pt>
                <c:pt idx="13">
                  <c:v>1457.8</c:v>
                </c:pt>
                <c:pt idx="14">
                  <c:v>1502.1</c:v>
                </c:pt>
                <c:pt idx="15">
                  <c:v>1529.7800000000002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6E-4A63-A8F2-CB10F27B8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'KOV KOKKU'!$D$154</c:f>
              <c:strCache>
                <c:ptCount val="1"/>
                <c:pt idx="0">
                  <c:v>Gümnaasiumieas laste arv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KOKKU'!$E$154:$T$154</c:f>
              <c:numCache>
                <c:formatCode>#,##0</c:formatCode>
                <c:ptCount val="16"/>
                <c:pt idx="0">
                  <c:v>297.88</c:v>
                </c:pt>
                <c:pt idx="1">
                  <c:v>318.67999999999995</c:v>
                </c:pt>
                <c:pt idx="2">
                  <c:v>336.62</c:v>
                </c:pt>
                <c:pt idx="3">
                  <c:v>347.4</c:v>
                </c:pt>
                <c:pt idx="4">
                  <c:v>339.64</c:v>
                </c:pt>
                <c:pt idx="5">
                  <c:v>321.94</c:v>
                </c:pt>
                <c:pt idx="6">
                  <c:v>317</c:v>
                </c:pt>
                <c:pt idx="7">
                  <c:v>320.7</c:v>
                </c:pt>
                <c:pt idx="8">
                  <c:v>329.4</c:v>
                </c:pt>
                <c:pt idx="9">
                  <c:v>334.96</c:v>
                </c:pt>
                <c:pt idx="10">
                  <c:v>326.38</c:v>
                </c:pt>
                <c:pt idx="11">
                  <c:v>311.90000000000003</c:v>
                </c:pt>
                <c:pt idx="12">
                  <c:v>310.22000000000003</c:v>
                </c:pt>
                <c:pt idx="13">
                  <c:v>296.94</c:v>
                </c:pt>
                <c:pt idx="14">
                  <c:v>279.42</c:v>
                </c:pt>
                <c:pt idx="15">
                  <c:v>259.45999999999998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D5-4F10-9943-92E4CAC6211B}"/>
            </c:ext>
          </c:extLst>
        </c:ser>
        <c:ser>
          <c:idx val="1"/>
          <c:order val="1"/>
          <c:tx>
            <c:strRef>
              <c:f>'KOV KOKKU'!$D$155</c:f>
              <c:strCache>
                <c:ptCount val="1"/>
                <c:pt idx="0">
                  <c:v>Gümnaasiumieas laste arv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KOKKU'!$E$155:$T$155</c:f>
              <c:numCache>
                <c:formatCode>#,##0</c:formatCode>
                <c:ptCount val="16"/>
                <c:pt idx="0">
                  <c:v>297.88</c:v>
                </c:pt>
                <c:pt idx="1">
                  <c:v>318.67999999999995</c:v>
                </c:pt>
                <c:pt idx="2">
                  <c:v>336.62</c:v>
                </c:pt>
                <c:pt idx="3">
                  <c:v>349.14</c:v>
                </c:pt>
                <c:pt idx="4">
                  <c:v>342.86</c:v>
                </c:pt>
                <c:pt idx="5">
                  <c:v>330.38</c:v>
                </c:pt>
                <c:pt idx="6">
                  <c:v>331.44</c:v>
                </c:pt>
                <c:pt idx="7">
                  <c:v>342.88</c:v>
                </c:pt>
                <c:pt idx="8">
                  <c:v>360.06</c:v>
                </c:pt>
                <c:pt idx="9">
                  <c:v>373.36</c:v>
                </c:pt>
                <c:pt idx="10">
                  <c:v>375.52</c:v>
                </c:pt>
                <c:pt idx="11">
                  <c:v>371.52000000000004</c:v>
                </c:pt>
                <c:pt idx="12">
                  <c:v>382.1</c:v>
                </c:pt>
                <c:pt idx="13">
                  <c:v>382.03999999999996</c:v>
                </c:pt>
                <c:pt idx="14">
                  <c:v>380</c:v>
                </c:pt>
                <c:pt idx="15">
                  <c:v>376.3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D5-4F10-9943-92E4CAC6211B}"/>
            </c:ext>
          </c:extLst>
        </c:ser>
        <c:ser>
          <c:idx val="2"/>
          <c:order val="2"/>
          <c:tx>
            <c:strRef>
              <c:f>'KOV KOKKU'!$D$156</c:f>
              <c:strCache>
                <c:ptCount val="1"/>
                <c:pt idx="0">
                  <c:v>Gümnaasiumieas laste arv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'KOV KOKKU'!$E$140:$T$140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'KOV KOKKU'!$E$156:$T$156</c:f>
              <c:numCache>
                <c:formatCode>#,##0</c:formatCode>
                <c:ptCount val="16"/>
                <c:pt idx="0">
                  <c:v>297.88</c:v>
                </c:pt>
                <c:pt idx="1">
                  <c:v>318.67999999999995</c:v>
                </c:pt>
                <c:pt idx="2">
                  <c:v>337.36</c:v>
                </c:pt>
                <c:pt idx="3">
                  <c:v>349.62</c:v>
                </c:pt>
                <c:pt idx="4">
                  <c:v>346.34000000000003</c:v>
                </c:pt>
                <c:pt idx="5">
                  <c:v>334.86</c:v>
                </c:pt>
                <c:pt idx="6">
                  <c:v>340.4</c:v>
                </c:pt>
                <c:pt idx="7">
                  <c:v>355.58000000000004</c:v>
                </c:pt>
                <c:pt idx="8">
                  <c:v>375.76000000000005</c:v>
                </c:pt>
                <c:pt idx="9">
                  <c:v>398.54000000000008</c:v>
                </c:pt>
                <c:pt idx="10">
                  <c:v>407.44000000000005</c:v>
                </c:pt>
                <c:pt idx="11">
                  <c:v>414.18</c:v>
                </c:pt>
                <c:pt idx="12">
                  <c:v>434.24</c:v>
                </c:pt>
                <c:pt idx="13">
                  <c:v>444.92000000000007</c:v>
                </c:pt>
                <c:pt idx="14">
                  <c:v>454.62</c:v>
                </c:pt>
                <c:pt idx="15">
                  <c:v>463.92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D5-4F10-9943-92E4CAC621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PRK!$A$3</c:f>
              <c:strCache>
                <c:ptCount val="1"/>
                <c:pt idx="0">
                  <c:v>Kostivere baas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PRK!$B$2:$P$2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PRK!$B$3:$P$3</c:f>
              <c:numCache>
                <c:formatCode>#,##0</c:formatCode>
                <c:ptCount val="15"/>
                <c:pt idx="0">
                  <c:v>2281</c:v>
                </c:pt>
                <c:pt idx="1">
                  <c:v>2275</c:v>
                </c:pt>
                <c:pt idx="2">
                  <c:v>2267</c:v>
                </c:pt>
                <c:pt idx="3">
                  <c:v>2258</c:v>
                </c:pt>
                <c:pt idx="4">
                  <c:v>2248</c:v>
                </c:pt>
                <c:pt idx="5">
                  <c:v>2237</c:v>
                </c:pt>
                <c:pt idx="6">
                  <c:v>2226</c:v>
                </c:pt>
                <c:pt idx="7">
                  <c:v>2214</c:v>
                </c:pt>
                <c:pt idx="8">
                  <c:v>2202</c:v>
                </c:pt>
                <c:pt idx="9">
                  <c:v>2189</c:v>
                </c:pt>
                <c:pt idx="10">
                  <c:v>2177</c:v>
                </c:pt>
                <c:pt idx="11">
                  <c:v>2162</c:v>
                </c:pt>
                <c:pt idx="12">
                  <c:v>2148</c:v>
                </c:pt>
                <c:pt idx="13">
                  <c:v>2134</c:v>
                </c:pt>
                <c:pt idx="14">
                  <c:v>2120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D4-4ED0-ABF5-5C758EA22BC1}"/>
            </c:ext>
          </c:extLst>
        </c:ser>
        <c:ser>
          <c:idx val="1"/>
          <c:order val="1"/>
          <c:tx>
            <c:strRef>
              <c:f>PRK!$A$4</c:f>
              <c:strCache>
                <c:ptCount val="1"/>
                <c:pt idx="0">
                  <c:v>Kostivere rände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PRK!$B$2:$P$2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PRK!$B$4:$P$4</c:f>
              <c:numCache>
                <c:formatCode>#,##0</c:formatCode>
                <c:ptCount val="15"/>
                <c:pt idx="0">
                  <c:v>2281</c:v>
                </c:pt>
                <c:pt idx="1">
                  <c:v>2316</c:v>
                </c:pt>
                <c:pt idx="2">
                  <c:v>2349</c:v>
                </c:pt>
                <c:pt idx="3">
                  <c:v>2383</c:v>
                </c:pt>
                <c:pt idx="4">
                  <c:v>2415</c:v>
                </c:pt>
                <c:pt idx="5">
                  <c:v>2450</c:v>
                </c:pt>
                <c:pt idx="6">
                  <c:v>2486</c:v>
                </c:pt>
                <c:pt idx="7">
                  <c:v>2517</c:v>
                </c:pt>
                <c:pt idx="8">
                  <c:v>2549</c:v>
                </c:pt>
                <c:pt idx="9">
                  <c:v>2583</c:v>
                </c:pt>
                <c:pt idx="10">
                  <c:v>2613</c:v>
                </c:pt>
                <c:pt idx="11">
                  <c:v>2643</c:v>
                </c:pt>
                <c:pt idx="12">
                  <c:v>2675</c:v>
                </c:pt>
                <c:pt idx="13">
                  <c:v>2704</c:v>
                </c:pt>
                <c:pt idx="14">
                  <c:v>2734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D4-4ED0-ABF5-5C758EA22BC1}"/>
            </c:ext>
          </c:extLst>
        </c:ser>
        <c:ser>
          <c:idx val="2"/>
          <c:order val="2"/>
          <c:tx>
            <c:strRef>
              <c:f>PRK!$A$5</c:f>
              <c:strCache>
                <c:ptCount val="1"/>
                <c:pt idx="0">
                  <c:v>Kostivere kiire kasvu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PRK!$B$2:$P$2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PRK!$B$5:$P$5</c:f>
              <c:numCache>
                <c:formatCode>#,##0</c:formatCode>
                <c:ptCount val="15"/>
                <c:pt idx="0">
                  <c:v>2281</c:v>
                </c:pt>
                <c:pt idx="1">
                  <c:v>2322</c:v>
                </c:pt>
                <c:pt idx="2">
                  <c:v>2368</c:v>
                </c:pt>
                <c:pt idx="3">
                  <c:v>2420</c:v>
                </c:pt>
                <c:pt idx="4">
                  <c:v>2478</c:v>
                </c:pt>
                <c:pt idx="5">
                  <c:v>2556</c:v>
                </c:pt>
                <c:pt idx="6">
                  <c:v>2657</c:v>
                </c:pt>
                <c:pt idx="7">
                  <c:v>2778</c:v>
                </c:pt>
                <c:pt idx="8">
                  <c:v>2911</c:v>
                </c:pt>
                <c:pt idx="9">
                  <c:v>3045</c:v>
                </c:pt>
                <c:pt idx="10">
                  <c:v>3184</c:v>
                </c:pt>
                <c:pt idx="11">
                  <c:v>3320</c:v>
                </c:pt>
                <c:pt idx="12">
                  <c:v>3459</c:v>
                </c:pt>
                <c:pt idx="13">
                  <c:v>3597</c:v>
                </c:pt>
                <c:pt idx="14">
                  <c:v>3738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D4-4ED0-ABF5-5C758EA22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'G2'!$C$44</c:f>
              <c:strCache>
                <c:ptCount val="1"/>
                <c:pt idx="0">
                  <c:v>Rahvaarv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'G2'!$B$65:$B$80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'G2'!$C$65:$C$80</c:f>
              <c:numCache>
                <c:formatCode>#,##0</c:formatCode>
                <c:ptCount val="16"/>
                <c:pt idx="0">
                  <c:v>3997</c:v>
                </c:pt>
                <c:pt idx="1">
                  <c:v>4050</c:v>
                </c:pt>
                <c:pt idx="2">
                  <c:v>4058</c:v>
                </c:pt>
                <c:pt idx="3">
                  <c:v>3975</c:v>
                </c:pt>
                <c:pt idx="4">
                  <c:v>3935</c:v>
                </c:pt>
                <c:pt idx="5">
                  <c:v>3962</c:v>
                </c:pt>
                <c:pt idx="6">
                  <c:v>4020</c:v>
                </c:pt>
                <c:pt idx="7">
                  <c:v>4036</c:v>
                </c:pt>
                <c:pt idx="8">
                  <c:v>4122</c:v>
                </c:pt>
                <c:pt idx="9">
                  <c:v>4025</c:v>
                </c:pt>
                <c:pt idx="10">
                  <c:v>4033</c:v>
                </c:pt>
                <c:pt idx="11">
                  <c:v>4148</c:v>
                </c:pt>
                <c:pt idx="12">
                  <c:v>4309</c:v>
                </c:pt>
                <c:pt idx="13">
                  <c:v>4432</c:v>
                </c:pt>
                <c:pt idx="14">
                  <c:v>4621</c:v>
                </c:pt>
                <c:pt idx="15">
                  <c:v>4765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AA-43A3-A9AE-99AA6422A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13261080"/>
        <c:axId val="413262392"/>
      </c:barChart>
      <c:lineChart>
        <c:grouping val="standard"/>
        <c:varyColors val="0"/>
        <c:ser>
          <c:idx val="1"/>
          <c:order val="1"/>
          <c:tx>
            <c:strRef>
              <c:f>'G2'!$D$44</c:f>
              <c:strCache>
                <c:ptCount val="1"/>
                <c:pt idx="0">
                  <c:v>Muutus</c:v>
                </c:pt>
              </c:strCache>
            </c:strRef>
          </c:tx>
          <c:spPr>
            <a:ln w="19050" cap="rnd">
              <a:solidFill>
                <a:schemeClr val="bg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bg1">
                  <a:lumMod val="95000"/>
                  <a:alpha val="82000"/>
                </a:schemeClr>
              </a:solidFill>
              <a:ln>
                <a:solidFill>
                  <a:srgbClr val="418AB3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'G2'!$B$65:$B$80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'G2'!$D$65:$D$80</c:f>
              <c:numCache>
                <c:formatCode>0.0%</c:formatCode>
                <c:ptCount val="16"/>
                <c:pt idx="0">
                  <c:v>1.3259944958718961E-2</c:v>
                </c:pt>
                <c:pt idx="1">
                  <c:v>1.9753086419753707E-3</c:v>
                </c:pt>
                <c:pt idx="2">
                  <c:v>-2.0453425332676245E-2</c:v>
                </c:pt>
                <c:pt idx="3">
                  <c:v>-1.0062893081761004E-2</c:v>
                </c:pt>
                <c:pt idx="4">
                  <c:v>6.8614993646760603E-3</c:v>
                </c:pt>
                <c:pt idx="5">
                  <c:v>1.463907117617369E-2</c:v>
                </c:pt>
                <c:pt idx="6">
                  <c:v>3.9800995024874553E-3</c:v>
                </c:pt>
                <c:pt idx="7">
                  <c:v>2.1308225966303329E-2</c:v>
                </c:pt>
                <c:pt idx="8">
                  <c:v>-2.3532265890344517E-2</c:v>
                </c:pt>
                <c:pt idx="9">
                  <c:v>1.9875776397515477E-3</c:v>
                </c:pt>
                <c:pt idx="10">
                  <c:v>2.8514753285395544E-2</c:v>
                </c:pt>
                <c:pt idx="11">
                  <c:v>3.881388621022186E-2</c:v>
                </c:pt>
                <c:pt idx="12">
                  <c:v>2.8544906010675275E-2</c:v>
                </c:pt>
                <c:pt idx="13">
                  <c:v>4.2644404332129904E-2</c:v>
                </c:pt>
                <c:pt idx="14">
                  <c:v>3.1162086128543542E-2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AA-43A3-A9AE-99AA6422AE83}"/>
            </c:ext>
          </c:extLst>
        </c:ser>
        <c:ser>
          <c:idx val="2"/>
          <c:order val="2"/>
          <c:tx>
            <c:strRef>
              <c:f>'G2'!$E$44</c:f>
              <c:strCache>
                <c:ptCount val="1"/>
              </c:strCache>
            </c:strRef>
          </c:tx>
          <c:spPr>
            <a:ln w="254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'G2'!$B$65:$B$80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'G2'!$E$65:$E$80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EAA-43A3-A9AE-99AA6422A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552944"/>
        <c:axId val="673552616"/>
      </c:lineChart>
      <c:catAx>
        <c:axId val="41326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2392"/>
        <c:crosses val="autoZero"/>
        <c:auto val="1"/>
        <c:lblAlgn val="ctr"/>
        <c:lblOffset val="100"/>
        <c:noMultiLvlLbl val="0"/>
      </c:catAx>
      <c:valAx>
        <c:axId val="4132623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1080"/>
        <c:crosses val="autoZero"/>
        <c:crossBetween val="between"/>
      </c:valAx>
      <c:valAx>
        <c:axId val="673552616"/>
        <c:scaling>
          <c:orientation val="minMax"/>
          <c:max val="7.0000000000000007E-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73552944"/>
        <c:crosses val="max"/>
        <c:crossBetween val="between"/>
      </c:valAx>
      <c:catAx>
        <c:axId val="673552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35526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PRK!$A$8</c:f>
              <c:strCache>
                <c:ptCount val="1"/>
                <c:pt idx="0">
                  <c:v>Loo baas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PRK!$B$7:$P$7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PRK!$B$8:$P$8</c:f>
              <c:numCache>
                <c:formatCode>#,##0</c:formatCode>
                <c:ptCount val="15"/>
                <c:pt idx="0">
                  <c:v>5068</c:v>
                </c:pt>
                <c:pt idx="1">
                  <c:v>5076</c:v>
                </c:pt>
                <c:pt idx="2">
                  <c:v>5082</c:v>
                </c:pt>
                <c:pt idx="3">
                  <c:v>5083</c:v>
                </c:pt>
                <c:pt idx="4">
                  <c:v>5083</c:v>
                </c:pt>
                <c:pt idx="5">
                  <c:v>5080</c:v>
                </c:pt>
                <c:pt idx="6">
                  <c:v>5074</c:v>
                </c:pt>
                <c:pt idx="7">
                  <c:v>5064</c:v>
                </c:pt>
                <c:pt idx="8">
                  <c:v>5056</c:v>
                </c:pt>
                <c:pt idx="9">
                  <c:v>5043</c:v>
                </c:pt>
                <c:pt idx="10">
                  <c:v>5029</c:v>
                </c:pt>
                <c:pt idx="11">
                  <c:v>5014</c:v>
                </c:pt>
                <c:pt idx="12">
                  <c:v>4998</c:v>
                </c:pt>
                <c:pt idx="13">
                  <c:v>4981</c:v>
                </c:pt>
                <c:pt idx="14">
                  <c:v>4963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1E-4426-BA3C-321698252B65}"/>
            </c:ext>
          </c:extLst>
        </c:ser>
        <c:ser>
          <c:idx val="1"/>
          <c:order val="1"/>
          <c:tx>
            <c:strRef>
              <c:f>PRK!$A$9</c:f>
              <c:strCache>
                <c:ptCount val="1"/>
                <c:pt idx="0">
                  <c:v>Loo rände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PRK!$B$7:$P$7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PRK!$B$9:$P$9</c:f>
              <c:numCache>
                <c:formatCode>#,##0</c:formatCode>
                <c:ptCount val="15"/>
                <c:pt idx="0">
                  <c:v>5068</c:v>
                </c:pt>
                <c:pt idx="1">
                  <c:v>5227</c:v>
                </c:pt>
                <c:pt idx="2">
                  <c:v>5382</c:v>
                </c:pt>
                <c:pt idx="3">
                  <c:v>5538</c:v>
                </c:pt>
                <c:pt idx="4">
                  <c:v>5690</c:v>
                </c:pt>
                <c:pt idx="5">
                  <c:v>5840</c:v>
                </c:pt>
                <c:pt idx="6">
                  <c:v>5987</c:v>
                </c:pt>
                <c:pt idx="7">
                  <c:v>6132</c:v>
                </c:pt>
                <c:pt idx="8">
                  <c:v>6272</c:v>
                </c:pt>
                <c:pt idx="9">
                  <c:v>6412</c:v>
                </c:pt>
                <c:pt idx="10">
                  <c:v>6545</c:v>
                </c:pt>
                <c:pt idx="11">
                  <c:v>6679</c:v>
                </c:pt>
                <c:pt idx="12">
                  <c:v>6809</c:v>
                </c:pt>
                <c:pt idx="13">
                  <c:v>6936</c:v>
                </c:pt>
                <c:pt idx="14">
                  <c:v>7062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1E-4426-BA3C-321698252B65}"/>
            </c:ext>
          </c:extLst>
        </c:ser>
        <c:ser>
          <c:idx val="2"/>
          <c:order val="2"/>
          <c:tx>
            <c:strRef>
              <c:f>PRK!$A$10</c:f>
              <c:strCache>
                <c:ptCount val="1"/>
                <c:pt idx="0">
                  <c:v>Loo kiire kasvu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PRK!$B$7:$P$7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PRK!$B$10:$P$10</c:f>
              <c:numCache>
                <c:formatCode>#,##0</c:formatCode>
                <c:ptCount val="15"/>
                <c:pt idx="0">
                  <c:v>5068</c:v>
                </c:pt>
                <c:pt idx="1">
                  <c:v>5318</c:v>
                </c:pt>
                <c:pt idx="2">
                  <c:v>5572</c:v>
                </c:pt>
                <c:pt idx="3">
                  <c:v>5828</c:v>
                </c:pt>
                <c:pt idx="4">
                  <c:v>6089</c:v>
                </c:pt>
                <c:pt idx="5">
                  <c:v>6348</c:v>
                </c:pt>
                <c:pt idx="6">
                  <c:v>6613</c:v>
                </c:pt>
                <c:pt idx="7">
                  <c:v>6876</c:v>
                </c:pt>
                <c:pt idx="8">
                  <c:v>7140</c:v>
                </c:pt>
                <c:pt idx="9">
                  <c:v>7406</c:v>
                </c:pt>
                <c:pt idx="10">
                  <c:v>7632</c:v>
                </c:pt>
                <c:pt idx="11">
                  <c:v>7818</c:v>
                </c:pt>
                <c:pt idx="12">
                  <c:v>7962</c:v>
                </c:pt>
                <c:pt idx="13">
                  <c:v>8106</c:v>
                </c:pt>
                <c:pt idx="14">
                  <c:v>8246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1E-4426-BA3C-32169825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PRK!$A$13</c:f>
              <c:strCache>
                <c:ptCount val="1"/>
                <c:pt idx="0">
                  <c:v>Neeme baas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PRK!$B$12:$P$12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PRK!$B$13:$P$13</c:f>
              <c:numCache>
                <c:formatCode>#,##0</c:formatCode>
                <c:ptCount val="15"/>
                <c:pt idx="0">
                  <c:v>612</c:v>
                </c:pt>
                <c:pt idx="1">
                  <c:v>616</c:v>
                </c:pt>
                <c:pt idx="2">
                  <c:v>619</c:v>
                </c:pt>
                <c:pt idx="3">
                  <c:v>622</c:v>
                </c:pt>
                <c:pt idx="4">
                  <c:v>624</c:v>
                </c:pt>
                <c:pt idx="5">
                  <c:v>625</c:v>
                </c:pt>
                <c:pt idx="6">
                  <c:v>628</c:v>
                </c:pt>
                <c:pt idx="7">
                  <c:v>629</c:v>
                </c:pt>
                <c:pt idx="8">
                  <c:v>629</c:v>
                </c:pt>
                <c:pt idx="9">
                  <c:v>631</c:v>
                </c:pt>
                <c:pt idx="10">
                  <c:v>631</c:v>
                </c:pt>
                <c:pt idx="11">
                  <c:v>631</c:v>
                </c:pt>
                <c:pt idx="12">
                  <c:v>632</c:v>
                </c:pt>
                <c:pt idx="13">
                  <c:v>633</c:v>
                </c:pt>
                <c:pt idx="14">
                  <c:v>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ED-41EB-94F2-89C3D2B59C91}"/>
            </c:ext>
          </c:extLst>
        </c:ser>
        <c:ser>
          <c:idx val="1"/>
          <c:order val="1"/>
          <c:tx>
            <c:strRef>
              <c:f>PRK!$A$14</c:f>
              <c:strCache>
                <c:ptCount val="1"/>
                <c:pt idx="0">
                  <c:v>Neeme rände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PRK!$B$12:$P$12</c:f>
              <c:numCache>
                <c:formatCode>General</c:formatCode>
                <c:ptCount val="1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  <c:pt idx="5">
                  <c:v>2031</c:v>
                </c:pt>
                <c:pt idx="6">
                  <c:v>2032</c:v>
                </c:pt>
                <c:pt idx="7">
                  <c:v>2033</c:v>
                </c:pt>
                <c:pt idx="8">
                  <c:v>2034</c:v>
                </c:pt>
                <c:pt idx="9">
                  <c:v>2035</c:v>
                </c:pt>
                <c:pt idx="10">
                  <c:v>2036</c:v>
                </c:pt>
                <c:pt idx="11">
                  <c:v>2037</c:v>
                </c:pt>
                <c:pt idx="12">
                  <c:v>2038</c:v>
                </c:pt>
                <c:pt idx="13">
                  <c:v>2039</c:v>
                </c:pt>
                <c:pt idx="14">
                  <c:v>2040</c:v>
                </c:pt>
              </c:numCache>
            </c:numRef>
          </c:cat>
          <c:val>
            <c:numRef>
              <c:f>PRK!$B$14:$P$14</c:f>
              <c:numCache>
                <c:formatCode>#,##0</c:formatCode>
                <c:ptCount val="15"/>
                <c:pt idx="0">
                  <c:v>612</c:v>
                </c:pt>
                <c:pt idx="1">
                  <c:v>636</c:v>
                </c:pt>
                <c:pt idx="2">
                  <c:v>660</c:v>
                </c:pt>
                <c:pt idx="3">
                  <c:v>680</c:v>
                </c:pt>
                <c:pt idx="4">
                  <c:v>702</c:v>
                </c:pt>
                <c:pt idx="5">
                  <c:v>725</c:v>
                </c:pt>
                <c:pt idx="6">
                  <c:v>746</c:v>
                </c:pt>
                <c:pt idx="7">
                  <c:v>767</c:v>
                </c:pt>
                <c:pt idx="8">
                  <c:v>790</c:v>
                </c:pt>
                <c:pt idx="9">
                  <c:v>808</c:v>
                </c:pt>
                <c:pt idx="10">
                  <c:v>830</c:v>
                </c:pt>
                <c:pt idx="11">
                  <c:v>849</c:v>
                </c:pt>
                <c:pt idx="12">
                  <c:v>870</c:v>
                </c:pt>
                <c:pt idx="13">
                  <c:v>889</c:v>
                </c:pt>
                <c:pt idx="14">
                  <c:v>910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ED-41EB-94F2-89C3D2B5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'1'!$D$116</c:f>
              <c:strCache>
                <c:ptCount val="1"/>
                <c:pt idx="0">
                  <c:v>Lasteaiaeas laste arv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'1'!$E$116:$T$116</c:f>
              <c:numCache>
                <c:formatCode>#,##0</c:formatCode>
                <c:ptCount val="16"/>
                <c:pt idx="0">
                  <c:v>134.08000000000001</c:v>
                </c:pt>
                <c:pt idx="1">
                  <c:v>123.34</c:v>
                </c:pt>
                <c:pt idx="2">
                  <c:v>107.69999999999999</c:v>
                </c:pt>
                <c:pt idx="3">
                  <c:v>87.22</c:v>
                </c:pt>
                <c:pt idx="4">
                  <c:v>75.34</c:v>
                </c:pt>
                <c:pt idx="5">
                  <c:v>69.08</c:v>
                </c:pt>
                <c:pt idx="6">
                  <c:v>64.84</c:v>
                </c:pt>
                <c:pt idx="7">
                  <c:v>64.06</c:v>
                </c:pt>
                <c:pt idx="8">
                  <c:v>62.58</c:v>
                </c:pt>
                <c:pt idx="9">
                  <c:v>61.320000000000007</c:v>
                </c:pt>
                <c:pt idx="10">
                  <c:v>60.320000000000007</c:v>
                </c:pt>
                <c:pt idx="11">
                  <c:v>60.06</c:v>
                </c:pt>
                <c:pt idx="12">
                  <c:v>60.06</c:v>
                </c:pt>
                <c:pt idx="13">
                  <c:v>61.26</c:v>
                </c:pt>
                <c:pt idx="14">
                  <c:v>62.26</c:v>
                </c:pt>
                <c:pt idx="15">
                  <c:v>63.26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BB-4AD8-9A14-5F16B907F258}"/>
            </c:ext>
          </c:extLst>
        </c:ser>
        <c:ser>
          <c:idx val="1"/>
          <c:order val="1"/>
          <c:tx>
            <c:strRef>
              <c:f>'1'!$D$117</c:f>
              <c:strCache>
                <c:ptCount val="1"/>
                <c:pt idx="0">
                  <c:v>Lasteaiaeas laste arv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'1'!$E$117:$T$117</c:f>
              <c:numCache>
                <c:formatCode>#,##0</c:formatCode>
                <c:ptCount val="16"/>
                <c:pt idx="0">
                  <c:v>134.08000000000001</c:v>
                </c:pt>
                <c:pt idx="1">
                  <c:v>123.34</c:v>
                </c:pt>
                <c:pt idx="2">
                  <c:v>113.16</c:v>
                </c:pt>
                <c:pt idx="3">
                  <c:v>99.34</c:v>
                </c:pt>
                <c:pt idx="4">
                  <c:v>95.12</c:v>
                </c:pt>
                <c:pt idx="5">
                  <c:v>97.32</c:v>
                </c:pt>
                <c:pt idx="6">
                  <c:v>101.94</c:v>
                </c:pt>
                <c:pt idx="7">
                  <c:v>110.62</c:v>
                </c:pt>
                <c:pt idx="8">
                  <c:v>116.66</c:v>
                </c:pt>
                <c:pt idx="9">
                  <c:v>122.12</c:v>
                </c:pt>
                <c:pt idx="10">
                  <c:v>126.37999999999998</c:v>
                </c:pt>
                <c:pt idx="11">
                  <c:v>128.84</c:v>
                </c:pt>
                <c:pt idx="12">
                  <c:v>132.55999999999997</c:v>
                </c:pt>
                <c:pt idx="13">
                  <c:v>134.56</c:v>
                </c:pt>
                <c:pt idx="14">
                  <c:v>136.56</c:v>
                </c:pt>
                <c:pt idx="15">
                  <c:v>139.76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BB-4AD8-9A14-5F16B907F258}"/>
            </c:ext>
          </c:extLst>
        </c:ser>
        <c:ser>
          <c:idx val="2"/>
          <c:order val="2"/>
          <c:tx>
            <c:strRef>
              <c:f>'1'!$D$118</c:f>
              <c:strCache>
                <c:ptCount val="1"/>
                <c:pt idx="0">
                  <c:v>Lasteaiaeas laste arv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'1'!$E$118:$T$118</c:f>
              <c:numCache>
                <c:formatCode>#,##0</c:formatCode>
                <c:ptCount val="16"/>
                <c:pt idx="0">
                  <c:v>134.08000000000001</c:v>
                </c:pt>
                <c:pt idx="1">
                  <c:v>123.34</c:v>
                </c:pt>
                <c:pt idx="2">
                  <c:v>113.16</c:v>
                </c:pt>
                <c:pt idx="3">
                  <c:v>104.54</c:v>
                </c:pt>
                <c:pt idx="4">
                  <c:v>102.58</c:v>
                </c:pt>
                <c:pt idx="5">
                  <c:v>107.24000000000001</c:v>
                </c:pt>
                <c:pt idx="6">
                  <c:v>117.12</c:v>
                </c:pt>
                <c:pt idx="7">
                  <c:v>136.66</c:v>
                </c:pt>
                <c:pt idx="8">
                  <c:v>155.88</c:v>
                </c:pt>
                <c:pt idx="9">
                  <c:v>174.06</c:v>
                </c:pt>
                <c:pt idx="10">
                  <c:v>191.7</c:v>
                </c:pt>
                <c:pt idx="11">
                  <c:v>206.14000000000001</c:v>
                </c:pt>
                <c:pt idx="12">
                  <c:v>219.57999999999998</c:v>
                </c:pt>
                <c:pt idx="13">
                  <c:v>232.95999999999998</c:v>
                </c:pt>
                <c:pt idx="14">
                  <c:v>243.68</c:v>
                </c:pt>
                <c:pt idx="15">
                  <c:v>255.6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BB-4AD8-9A14-5F16B907F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'1'!$D$141</c:f>
              <c:strCache>
                <c:ptCount val="1"/>
                <c:pt idx="0">
                  <c:v>Põhikoolieas laste arv 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'1'!$E$141:$T$141</c:f>
              <c:numCache>
                <c:formatCode>#,##0</c:formatCode>
                <c:ptCount val="16"/>
                <c:pt idx="0">
                  <c:v>274.38</c:v>
                </c:pt>
                <c:pt idx="1">
                  <c:v>274.82</c:v>
                </c:pt>
                <c:pt idx="2">
                  <c:v>264.12</c:v>
                </c:pt>
                <c:pt idx="3">
                  <c:v>266.17999999999995</c:v>
                </c:pt>
                <c:pt idx="4">
                  <c:v>253.2</c:v>
                </c:pt>
                <c:pt idx="5">
                  <c:v>239.85999999999999</c:v>
                </c:pt>
                <c:pt idx="6">
                  <c:v>225.89999999999998</c:v>
                </c:pt>
                <c:pt idx="7">
                  <c:v>206.45999999999998</c:v>
                </c:pt>
                <c:pt idx="8">
                  <c:v>189.9</c:v>
                </c:pt>
                <c:pt idx="9">
                  <c:v>180.07999999999998</c:v>
                </c:pt>
                <c:pt idx="10">
                  <c:v>165.42</c:v>
                </c:pt>
                <c:pt idx="11">
                  <c:v>150.63999999999999</c:v>
                </c:pt>
                <c:pt idx="12">
                  <c:v>126.75999999999999</c:v>
                </c:pt>
                <c:pt idx="13">
                  <c:v>114.08</c:v>
                </c:pt>
                <c:pt idx="14">
                  <c:v>106.82000000000002</c:v>
                </c:pt>
                <c:pt idx="15">
                  <c:v>102.78000000000002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F3-48AA-9647-C91075A55747}"/>
            </c:ext>
          </c:extLst>
        </c:ser>
        <c:ser>
          <c:idx val="1"/>
          <c:order val="1"/>
          <c:tx>
            <c:strRef>
              <c:f>'1'!$D$142</c:f>
              <c:strCache>
                <c:ptCount val="1"/>
                <c:pt idx="0">
                  <c:v>Põhikoolieas laste arv 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'1'!$E$142:$T$142</c:f>
              <c:numCache>
                <c:formatCode>#,##0</c:formatCode>
                <c:ptCount val="16"/>
                <c:pt idx="0">
                  <c:v>274.38</c:v>
                </c:pt>
                <c:pt idx="1">
                  <c:v>274.82</c:v>
                </c:pt>
                <c:pt idx="2">
                  <c:v>268.86</c:v>
                </c:pt>
                <c:pt idx="3">
                  <c:v>275.65999999999997</c:v>
                </c:pt>
                <c:pt idx="4">
                  <c:v>269.68</c:v>
                </c:pt>
                <c:pt idx="5">
                  <c:v>263.08000000000004</c:v>
                </c:pt>
                <c:pt idx="6">
                  <c:v>255.85999999999999</c:v>
                </c:pt>
                <c:pt idx="7">
                  <c:v>243.42</c:v>
                </c:pt>
                <c:pt idx="8">
                  <c:v>236.60000000000002</c:v>
                </c:pt>
                <c:pt idx="9">
                  <c:v>236.26</c:v>
                </c:pt>
                <c:pt idx="10">
                  <c:v>232.6</c:v>
                </c:pt>
                <c:pt idx="11">
                  <c:v>228.56</c:v>
                </c:pt>
                <c:pt idx="12">
                  <c:v>218.16000000000003</c:v>
                </c:pt>
                <c:pt idx="13">
                  <c:v>219</c:v>
                </c:pt>
                <c:pt idx="14">
                  <c:v>222.00000000000003</c:v>
                </c:pt>
                <c:pt idx="15">
                  <c:v>226.22000000000003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F3-48AA-9647-C91075A55747}"/>
            </c:ext>
          </c:extLst>
        </c:ser>
        <c:ser>
          <c:idx val="2"/>
          <c:order val="2"/>
          <c:tx>
            <c:strRef>
              <c:f>'1'!$D$143</c:f>
              <c:strCache>
                <c:ptCount val="1"/>
                <c:pt idx="0">
                  <c:v>Põhikoolieas laste arv 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'1'!$E$143:$T$143</c:f>
              <c:numCache>
                <c:formatCode>#,##0</c:formatCode>
                <c:ptCount val="16"/>
                <c:pt idx="0">
                  <c:v>274.38</c:v>
                </c:pt>
                <c:pt idx="1">
                  <c:v>274.82</c:v>
                </c:pt>
                <c:pt idx="2">
                  <c:v>269.86</c:v>
                </c:pt>
                <c:pt idx="3">
                  <c:v>278.65999999999997</c:v>
                </c:pt>
                <c:pt idx="4">
                  <c:v>273.42</c:v>
                </c:pt>
                <c:pt idx="5">
                  <c:v>271.56</c:v>
                </c:pt>
                <c:pt idx="6">
                  <c:v>270.33999999999997</c:v>
                </c:pt>
                <c:pt idx="7">
                  <c:v>269.64</c:v>
                </c:pt>
                <c:pt idx="8">
                  <c:v>274.04000000000002</c:v>
                </c:pt>
                <c:pt idx="9">
                  <c:v>291.7</c:v>
                </c:pt>
                <c:pt idx="10">
                  <c:v>305.52</c:v>
                </c:pt>
                <c:pt idx="11">
                  <c:v>321.96000000000004</c:v>
                </c:pt>
                <c:pt idx="12">
                  <c:v>332.56000000000006</c:v>
                </c:pt>
                <c:pt idx="13">
                  <c:v>354.88</c:v>
                </c:pt>
                <c:pt idx="14">
                  <c:v>379.87999999999994</c:v>
                </c:pt>
                <c:pt idx="15">
                  <c:v>407.09999999999997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F3-48AA-9647-C91075A55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'2'!$D$116</c:f>
              <c:strCache>
                <c:ptCount val="1"/>
                <c:pt idx="0">
                  <c:v>Lasteaiaeas laste arv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'2'!$E$116:$T$116</c:f>
              <c:numCache>
                <c:formatCode>#,##0</c:formatCode>
                <c:ptCount val="16"/>
                <c:pt idx="0">
                  <c:v>312.77999999999997</c:v>
                </c:pt>
                <c:pt idx="1">
                  <c:v>332.5</c:v>
                </c:pt>
                <c:pt idx="2">
                  <c:v>316.58000000000004</c:v>
                </c:pt>
                <c:pt idx="3">
                  <c:v>296.64000000000004</c:v>
                </c:pt>
                <c:pt idx="4">
                  <c:v>284.58000000000004</c:v>
                </c:pt>
                <c:pt idx="5">
                  <c:v>272.44</c:v>
                </c:pt>
                <c:pt idx="6">
                  <c:v>247.68</c:v>
                </c:pt>
                <c:pt idx="7">
                  <c:v>229.86</c:v>
                </c:pt>
                <c:pt idx="8">
                  <c:v>219.09999999999997</c:v>
                </c:pt>
                <c:pt idx="9">
                  <c:v>211.84000000000003</c:v>
                </c:pt>
                <c:pt idx="10">
                  <c:v>205.11999999999998</c:v>
                </c:pt>
                <c:pt idx="11">
                  <c:v>199.14</c:v>
                </c:pt>
                <c:pt idx="12">
                  <c:v>194.68</c:v>
                </c:pt>
                <c:pt idx="13">
                  <c:v>191.62</c:v>
                </c:pt>
                <c:pt idx="14">
                  <c:v>190.36</c:v>
                </c:pt>
                <c:pt idx="15">
                  <c:v>189.35999999999996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63-4878-A66D-34FC1A3009E1}"/>
            </c:ext>
          </c:extLst>
        </c:ser>
        <c:ser>
          <c:idx val="1"/>
          <c:order val="1"/>
          <c:tx>
            <c:strRef>
              <c:f>'2'!$D$117</c:f>
              <c:strCache>
                <c:ptCount val="1"/>
                <c:pt idx="0">
                  <c:v>Lasteaiaeas laste arv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'2'!$E$117:$T$117</c:f>
              <c:numCache>
                <c:formatCode>#,##0</c:formatCode>
                <c:ptCount val="16"/>
                <c:pt idx="0">
                  <c:v>312.77999999999997</c:v>
                </c:pt>
                <c:pt idx="1">
                  <c:v>332.5</c:v>
                </c:pt>
                <c:pt idx="2">
                  <c:v>338.16</c:v>
                </c:pt>
                <c:pt idx="3">
                  <c:v>346.66000000000008</c:v>
                </c:pt>
                <c:pt idx="4">
                  <c:v>358.44000000000005</c:v>
                </c:pt>
                <c:pt idx="5">
                  <c:v>370.14</c:v>
                </c:pt>
                <c:pt idx="6">
                  <c:v>368.02</c:v>
                </c:pt>
                <c:pt idx="7">
                  <c:v>371.84000000000003</c:v>
                </c:pt>
                <c:pt idx="8">
                  <c:v>376.84000000000003</c:v>
                </c:pt>
                <c:pt idx="9">
                  <c:v>383.82</c:v>
                </c:pt>
                <c:pt idx="10">
                  <c:v>388.28</c:v>
                </c:pt>
                <c:pt idx="11">
                  <c:v>390.53999999999996</c:v>
                </c:pt>
                <c:pt idx="12">
                  <c:v>390.53999999999996</c:v>
                </c:pt>
                <c:pt idx="13">
                  <c:v>394</c:v>
                </c:pt>
                <c:pt idx="14">
                  <c:v>397.65999999999997</c:v>
                </c:pt>
                <c:pt idx="15">
                  <c:v>400.65999999999997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63-4878-A66D-34FC1A3009E1}"/>
            </c:ext>
          </c:extLst>
        </c:ser>
        <c:ser>
          <c:idx val="2"/>
          <c:order val="2"/>
          <c:tx>
            <c:strRef>
              <c:f>'2'!$D$118</c:f>
              <c:strCache>
                <c:ptCount val="1"/>
                <c:pt idx="0">
                  <c:v>Lasteaiaeas laste arv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'2'!$E$118:$T$118</c:f>
              <c:numCache>
                <c:formatCode>#,##0</c:formatCode>
                <c:ptCount val="16"/>
                <c:pt idx="0">
                  <c:v>312.77999999999997</c:v>
                </c:pt>
                <c:pt idx="1">
                  <c:v>332.5</c:v>
                </c:pt>
                <c:pt idx="2">
                  <c:v>353.28</c:v>
                </c:pt>
                <c:pt idx="3">
                  <c:v>373.70000000000005</c:v>
                </c:pt>
                <c:pt idx="4">
                  <c:v>401.66000000000008</c:v>
                </c:pt>
                <c:pt idx="5">
                  <c:v>428.54000000000008</c:v>
                </c:pt>
                <c:pt idx="6">
                  <c:v>441.79999999999995</c:v>
                </c:pt>
                <c:pt idx="7">
                  <c:v>457.86</c:v>
                </c:pt>
                <c:pt idx="8">
                  <c:v>476.24</c:v>
                </c:pt>
                <c:pt idx="9">
                  <c:v>494.14</c:v>
                </c:pt>
                <c:pt idx="10">
                  <c:v>508.57999999999993</c:v>
                </c:pt>
                <c:pt idx="11">
                  <c:v>515.1</c:v>
                </c:pt>
                <c:pt idx="12">
                  <c:v>514.36</c:v>
                </c:pt>
                <c:pt idx="13">
                  <c:v>507.15999999999997</c:v>
                </c:pt>
                <c:pt idx="14">
                  <c:v>499.70000000000005</c:v>
                </c:pt>
                <c:pt idx="15">
                  <c:v>494.44000000000005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63-4878-A66D-34FC1A3009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'2'!$D$141</c:f>
              <c:strCache>
                <c:ptCount val="1"/>
                <c:pt idx="0">
                  <c:v>Põhikoolieas laste arv 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'2'!$E$141:$T$141</c:f>
              <c:numCache>
                <c:formatCode>#,##0</c:formatCode>
                <c:ptCount val="16"/>
                <c:pt idx="0">
                  <c:v>635.84</c:v>
                </c:pt>
                <c:pt idx="1">
                  <c:v>640.8599999999999</c:v>
                </c:pt>
                <c:pt idx="2">
                  <c:v>629.11999999999989</c:v>
                </c:pt>
                <c:pt idx="3">
                  <c:v>623.04</c:v>
                </c:pt>
                <c:pt idx="4">
                  <c:v>610.16</c:v>
                </c:pt>
                <c:pt idx="5">
                  <c:v>597.11999999999989</c:v>
                </c:pt>
                <c:pt idx="6">
                  <c:v>596.21999999999991</c:v>
                </c:pt>
                <c:pt idx="7">
                  <c:v>577.02</c:v>
                </c:pt>
                <c:pt idx="8">
                  <c:v>549.28</c:v>
                </c:pt>
                <c:pt idx="9">
                  <c:v>516.1</c:v>
                </c:pt>
                <c:pt idx="10">
                  <c:v>489.98</c:v>
                </c:pt>
                <c:pt idx="11">
                  <c:v>466.24000000000007</c:v>
                </c:pt>
                <c:pt idx="12">
                  <c:v>440.76000000000005</c:v>
                </c:pt>
                <c:pt idx="13">
                  <c:v>422.16</c:v>
                </c:pt>
                <c:pt idx="14">
                  <c:v>404.68</c:v>
                </c:pt>
                <c:pt idx="15">
                  <c:v>376.32000000000005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AB-42EA-9149-10F57BD70D39}"/>
            </c:ext>
          </c:extLst>
        </c:ser>
        <c:ser>
          <c:idx val="1"/>
          <c:order val="1"/>
          <c:tx>
            <c:strRef>
              <c:f>'2'!$D$142</c:f>
              <c:strCache>
                <c:ptCount val="1"/>
                <c:pt idx="0">
                  <c:v>Põhikoolieas laste arv 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'2'!$E$142:$T$142</c:f>
              <c:numCache>
                <c:formatCode>#,##0</c:formatCode>
                <c:ptCount val="16"/>
                <c:pt idx="0">
                  <c:v>635.84</c:v>
                </c:pt>
                <c:pt idx="1">
                  <c:v>640.8599999999999</c:v>
                </c:pt>
                <c:pt idx="2">
                  <c:v>647.33999999999992</c:v>
                </c:pt>
                <c:pt idx="3">
                  <c:v>660.48</c:v>
                </c:pt>
                <c:pt idx="4">
                  <c:v>670.81999999999994</c:v>
                </c:pt>
                <c:pt idx="5">
                  <c:v>683.26</c:v>
                </c:pt>
                <c:pt idx="6">
                  <c:v>709.58</c:v>
                </c:pt>
                <c:pt idx="7">
                  <c:v>718.8599999999999</c:v>
                </c:pt>
                <c:pt idx="8">
                  <c:v>725.34</c:v>
                </c:pt>
                <c:pt idx="9">
                  <c:v>725.64</c:v>
                </c:pt>
                <c:pt idx="10">
                  <c:v>733.5200000000001</c:v>
                </c:pt>
                <c:pt idx="11">
                  <c:v>744.52</c:v>
                </c:pt>
                <c:pt idx="12">
                  <c:v>753.56000000000017</c:v>
                </c:pt>
                <c:pt idx="13">
                  <c:v>765.48000000000013</c:v>
                </c:pt>
                <c:pt idx="14">
                  <c:v>776.52</c:v>
                </c:pt>
                <c:pt idx="15">
                  <c:v>773.93999999999994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AB-42EA-9149-10F57BD70D39}"/>
            </c:ext>
          </c:extLst>
        </c:ser>
        <c:ser>
          <c:idx val="2"/>
          <c:order val="2"/>
          <c:tx>
            <c:strRef>
              <c:f>'2'!$D$143</c:f>
              <c:strCache>
                <c:ptCount val="1"/>
                <c:pt idx="0">
                  <c:v>Põhikoolieas laste arv  C</c:v>
                </c:pt>
              </c:strCache>
            </c:strRef>
          </c:tx>
          <c:spPr>
            <a:solidFill>
              <a:srgbClr val="418AB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'2'!$E$143:$T$143</c:f>
              <c:numCache>
                <c:formatCode>#,##0</c:formatCode>
                <c:ptCount val="16"/>
                <c:pt idx="0">
                  <c:v>635.84</c:v>
                </c:pt>
                <c:pt idx="1">
                  <c:v>640.8599999999999</c:v>
                </c:pt>
                <c:pt idx="2">
                  <c:v>657.08</c:v>
                </c:pt>
                <c:pt idx="3">
                  <c:v>683.7</c:v>
                </c:pt>
                <c:pt idx="4">
                  <c:v>710.52</c:v>
                </c:pt>
                <c:pt idx="5">
                  <c:v>741.18000000000006</c:v>
                </c:pt>
                <c:pt idx="6">
                  <c:v>786.24</c:v>
                </c:pt>
                <c:pt idx="7">
                  <c:v>820</c:v>
                </c:pt>
                <c:pt idx="8">
                  <c:v>846.7</c:v>
                </c:pt>
                <c:pt idx="9">
                  <c:v>876.2600000000001</c:v>
                </c:pt>
                <c:pt idx="10">
                  <c:v>908.62000000000012</c:v>
                </c:pt>
                <c:pt idx="11">
                  <c:v>942.1400000000001</c:v>
                </c:pt>
                <c:pt idx="12">
                  <c:v>967.43999999999983</c:v>
                </c:pt>
                <c:pt idx="13">
                  <c:v>988.39999999999986</c:v>
                </c:pt>
                <c:pt idx="14">
                  <c:v>1005.48</c:v>
                </c:pt>
                <c:pt idx="15">
                  <c:v>1003.94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AB-42EA-9149-10F57BD70D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'3'!$D$116</c:f>
              <c:strCache>
                <c:ptCount val="1"/>
                <c:pt idx="0">
                  <c:v>Lasteaiaeas laste arv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'3'!$E$116:$T$116</c:f>
              <c:numCache>
                <c:formatCode>#,##0</c:formatCode>
                <c:ptCount val="16"/>
                <c:pt idx="0">
                  <c:v>48.42</c:v>
                </c:pt>
                <c:pt idx="1">
                  <c:v>50.94</c:v>
                </c:pt>
                <c:pt idx="2">
                  <c:v>52.339999999999996</c:v>
                </c:pt>
                <c:pt idx="3">
                  <c:v>50.199999999999996</c:v>
                </c:pt>
                <c:pt idx="4">
                  <c:v>45.52</c:v>
                </c:pt>
                <c:pt idx="5">
                  <c:v>43.480000000000004</c:v>
                </c:pt>
                <c:pt idx="6">
                  <c:v>41.28</c:v>
                </c:pt>
                <c:pt idx="7">
                  <c:v>39</c:v>
                </c:pt>
                <c:pt idx="8">
                  <c:v>37.479999999999997</c:v>
                </c:pt>
                <c:pt idx="9">
                  <c:v>36.019999999999996</c:v>
                </c:pt>
                <c:pt idx="10">
                  <c:v>35.019999999999996</c:v>
                </c:pt>
                <c:pt idx="11">
                  <c:v>34.76</c:v>
                </c:pt>
                <c:pt idx="12">
                  <c:v>35.22</c:v>
                </c:pt>
                <c:pt idx="13">
                  <c:v>35.22</c:v>
                </c:pt>
                <c:pt idx="14">
                  <c:v>35.96</c:v>
                </c:pt>
                <c:pt idx="15">
                  <c:v>36.96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E9-459A-BCB9-54A4EBC6A673}"/>
            </c:ext>
          </c:extLst>
        </c:ser>
        <c:ser>
          <c:idx val="1"/>
          <c:order val="1"/>
          <c:tx>
            <c:strRef>
              <c:f>'3'!$D$117</c:f>
              <c:strCache>
                <c:ptCount val="1"/>
                <c:pt idx="0">
                  <c:v>Lasteaiaeas laste arv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'3'!$E$115:$T$115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'3'!$E$117:$T$117</c:f>
              <c:numCache>
                <c:formatCode>#,##0</c:formatCode>
                <c:ptCount val="16"/>
                <c:pt idx="0">
                  <c:v>48.42</c:v>
                </c:pt>
                <c:pt idx="1">
                  <c:v>50.94</c:v>
                </c:pt>
                <c:pt idx="2">
                  <c:v>56.54</c:v>
                </c:pt>
                <c:pt idx="3">
                  <c:v>55.66</c:v>
                </c:pt>
                <c:pt idx="4">
                  <c:v>56.18</c:v>
                </c:pt>
                <c:pt idx="5">
                  <c:v>55.4</c:v>
                </c:pt>
                <c:pt idx="6">
                  <c:v>57.66</c:v>
                </c:pt>
                <c:pt idx="7">
                  <c:v>57.379999999999995</c:v>
                </c:pt>
                <c:pt idx="8">
                  <c:v>57.120000000000005</c:v>
                </c:pt>
                <c:pt idx="9">
                  <c:v>59.120000000000005</c:v>
                </c:pt>
                <c:pt idx="10">
                  <c:v>60.320000000000007</c:v>
                </c:pt>
                <c:pt idx="11">
                  <c:v>62.32</c:v>
                </c:pt>
                <c:pt idx="12">
                  <c:v>62.32</c:v>
                </c:pt>
                <c:pt idx="13">
                  <c:v>64.58</c:v>
                </c:pt>
                <c:pt idx="14">
                  <c:v>65.78</c:v>
                </c:pt>
                <c:pt idx="15">
                  <c:v>67.78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E9-459A-BCB9-54A4EBC6A6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'3'!$D$141</c:f>
              <c:strCache>
                <c:ptCount val="1"/>
                <c:pt idx="0">
                  <c:v>Põhikoolieas laste arv  A</c:v>
                </c:pt>
              </c:strCache>
            </c:strRef>
          </c:tx>
          <c:spPr>
            <a:solidFill>
              <a:srgbClr val="418AB3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'3'!$E$141:$T$141</c:f>
              <c:numCache>
                <c:formatCode>#,##0</c:formatCode>
                <c:ptCount val="16"/>
                <c:pt idx="0">
                  <c:v>73.3</c:v>
                </c:pt>
                <c:pt idx="1">
                  <c:v>71.039999999999992</c:v>
                </c:pt>
                <c:pt idx="2">
                  <c:v>70</c:v>
                </c:pt>
                <c:pt idx="3">
                  <c:v>72.960000000000008</c:v>
                </c:pt>
                <c:pt idx="4">
                  <c:v>80.659999999999982</c:v>
                </c:pt>
                <c:pt idx="5">
                  <c:v>83.740000000000009</c:v>
                </c:pt>
                <c:pt idx="6">
                  <c:v>82.52000000000001</c:v>
                </c:pt>
                <c:pt idx="7">
                  <c:v>84.960000000000008</c:v>
                </c:pt>
                <c:pt idx="8">
                  <c:v>83.779999999999987</c:v>
                </c:pt>
                <c:pt idx="9">
                  <c:v>81.52</c:v>
                </c:pt>
                <c:pt idx="10">
                  <c:v>79.52</c:v>
                </c:pt>
                <c:pt idx="11">
                  <c:v>76.779999999999987</c:v>
                </c:pt>
                <c:pt idx="12">
                  <c:v>73.78</c:v>
                </c:pt>
                <c:pt idx="13">
                  <c:v>69.300000000000011</c:v>
                </c:pt>
                <c:pt idx="14">
                  <c:v>66.52</c:v>
                </c:pt>
                <c:pt idx="15">
                  <c:v>64.52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9D-47D5-9061-E2A7C13C2413}"/>
            </c:ext>
          </c:extLst>
        </c:ser>
        <c:ser>
          <c:idx val="1"/>
          <c:order val="1"/>
          <c:tx>
            <c:strRef>
              <c:f>'3'!$D$142</c:f>
              <c:strCache>
                <c:ptCount val="1"/>
                <c:pt idx="0">
                  <c:v>Põhikoolieas laste arv  B</c:v>
                </c:pt>
              </c:strCache>
            </c:strRef>
          </c:tx>
          <c:spPr>
            <a:solidFill>
              <a:srgbClr val="418AB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'3'!$E$140:$T$140</c:f>
              <c:strCache>
                <c:ptCount val="16"/>
                <c:pt idx="0">
                  <c:v>25/26</c:v>
                </c:pt>
                <c:pt idx="1">
                  <c:v>26/27</c:v>
                </c:pt>
                <c:pt idx="2">
                  <c:v>27/28</c:v>
                </c:pt>
                <c:pt idx="3">
                  <c:v>28/29</c:v>
                </c:pt>
                <c:pt idx="4">
                  <c:v>29/30</c:v>
                </c:pt>
                <c:pt idx="5">
                  <c:v>30/31</c:v>
                </c:pt>
                <c:pt idx="6">
                  <c:v>31/32</c:v>
                </c:pt>
                <c:pt idx="7">
                  <c:v>32/33</c:v>
                </c:pt>
                <c:pt idx="8">
                  <c:v>33/34</c:v>
                </c:pt>
                <c:pt idx="9">
                  <c:v>34/35</c:v>
                </c:pt>
                <c:pt idx="10">
                  <c:v>35/36</c:v>
                </c:pt>
                <c:pt idx="11">
                  <c:v>36/37</c:v>
                </c:pt>
                <c:pt idx="12">
                  <c:v>37/38</c:v>
                </c:pt>
                <c:pt idx="13">
                  <c:v>38/39</c:v>
                </c:pt>
                <c:pt idx="14">
                  <c:v>39/40</c:v>
                </c:pt>
                <c:pt idx="15">
                  <c:v>40/41</c:v>
                </c:pt>
              </c:strCache>
            </c:strRef>
          </c:cat>
          <c:val>
            <c:numRef>
              <c:f>'3'!$E$142:$T$142</c:f>
              <c:numCache>
                <c:formatCode>#,##0</c:formatCode>
                <c:ptCount val="16"/>
                <c:pt idx="0">
                  <c:v>73.3</c:v>
                </c:pt>
                <c:pt idx="1">
                  <c:v>71.039999999999992</c:v>
                </c:pt>
                <c:pt idx="2">
                  <c:v>70</c:v>
                </c:pt>
                <c:pt idx="3">
                  <c:v>78.7</c:v>
                </c:pt>
                <c:pt idx="4">
                  <c:v>88.399999999999991</c:v>
                </c:pt>
                <c:pt idx="5">
                  <c:v>95.47999999999999</c:v>
                </c:pt>
                <c:pt idx="6">
                  <c:v>98</c:v>
                </c:pt>
                <c:pt idx="7">
                  <c:v>103.44</c:v>
                </c:pt>
                <c:pt idx="8">
                  <c:v>107</c:v>
                </c:pt>
                <c:pt idx="9">
                  <c:v>110.74</c:v>
                </c:pt>
                <c:pt idx="10">
                  <c:v>111.74000000000001</c:v>
                </c:pt>
                <c:pt idx="11">
                  <c:v>113.74000000000001</c:v>
                </c:pt>
                <c:pt idx="12">
                  <c:v>114.26</c:v>
                </c:pt>
                <c:pt idx="13">
                  <c:v>114.52</c:v>
                </c:pt>
                <c:pt idx="14">
                  <c:v>116.74</c:v>
                </c:pt>
                <c:pt idx="15">
                  <c:v>118.74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9D-47D5-9061-E2A7C13C2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10"/>
        <c:axId val="442317855"/>
        <c:axId val="377215983"/>
      </c:barChart>
      <c:catAx>
        <c:axId val="44231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7215983"/>
        <c:crosses val="autoZero"/>
        <c:auto val="1"/>
        <c:lblAlgn val="ctr"/>
        <c:lblOffset val="100"/>
        <c:noMultiLvlLbl val="0"/>
      </c:catAx>
      <c:valAx>
        <c:axId val="37721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4231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'G2'!$C$44</c:f>
              <c:strCache>
                <c:ptCount val="1"/>
                <c:pt idx="0">
                  <c:v>Rahvaarv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'G2'!$B$86:$B$101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'G2'!$C$86:$C$101</c:f>
              <c:numCache>
                <c:formatCode>#,##0</c:formatCode>
                <c:ptCount val="16"/>
                <c:pt idx="0">
                  <c:v>727</c:v>
                </c:pt>
                <c:pt idx="1">
                  <c:v>735</c:v>
                </c:pt>
                <c:pt idx="2">
                  <c:v>780</c:v>
                </c:pt>
                <c:pt idx="3">
                  <c:v>807</c:v>
                </c:pt>
                <c:pt idx="4">
                  <c:v>828</c:v>
                </c:pt>
                <c:pt idx="5">
                  <c:v>843</c:v>
                </c:pt>
                <c:pt idx="6">
                  <c:v>872</c:v>
                </c:pt>
                <c:pt idx="7">
                  <c:v>917</c:v>
                </c:pt>
                <c:pt idx="8">
                  <c:v>946</c:v>
                </c:pt>
                <c:pt idx="9">
                  <c:v>969</c:v>
                </c:pt>
                <c:pt idx="10">
                  <c:v>1031</c:v>
                </c:pt>
                <c:pt idx="11">
                  <c:v>1074</c:v>
                </c:pt>
                <c:pt idx="12">
                  <c:v>1111</c:v>
                </c:pt>
                <c:pt idx="13">
                  <c:v>1165</c:v>
                </c:pt>
                <c:pt idx="14">
                  <c:v>1196</c:v>
                </c:pt>
                <c:pt idx="15">
                  <c:v>1261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1A-4844-A2B7-ADE0838D3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13261080"/>
        <c:axId val="413262392"/>
      </c:barChart>
      <c:lineChart>
        <c:grouping val="standard"/>
        <c:varyColors val="0"/>
        <c:ser>
          <c:idx val="1"/>
          <c:order val="1"/>
          <c:tx>
            <c:strRef>
              <c:f>'G2'!$D$44</c:f>
              <c:strCache>
                <c:ptCount val="1"/>
                <c:pt idx="0">
                  <c:v>Muutus</c:v>
                </c:pt>
              </c:strCache>
            </c:strRef>
          </c:tx>
          <c:spPr>
            <a:ln w="19050" cap="rnd">
              <a:solidFill>
                <a:schemeClr val="bg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solidFill>
                <a:schemeClr val="bg1">
                  <a:lumMod val="95000"/>
                  <a:alpha val="82000"/>
                </a:schemeClr>
              </a:solidFill>
              <a:ln>
                <a:solidFill>
                  <a:srgbClr val="418AB3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'G2'!$B$86:$B$101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'G2'!$D$86:$D$101</c:f>
              <c:numCache>
                <c:formatCode>0.0%</c:formatCode>
                <c:ptCount val="16"/>
                <c:pt idx="0">
                  <c:v>1.1004126547455195E-2</c:v>
                </c:pt>
                <c:pt idx="1">
                  <c:v>6.1224489795918435E-2</c:v>
                </c:pt>
                <c:pt idx="2">
                  <c:v>3.4615384615384714E-2</c:v>
                </c:pt>
                <c:pt idx="3">
                  <c:v>2.6022304832713727E-2</c:v>
                </c:pt>
                <c:pt idx="4">
                  <c:v>1.8115942028985588E-2</c:v>
                </c:pt>
                <c:pt idx="5">
                  <c:v>3.4400948991696323E-2</c:v>
                </c:pt>
                <c:pt idx="6">
                  <c:v>5.1605504587155959E-2</c:v>
                </c:pt>
                <c:pt idx="7">
                  <c:v>3.1624863685932425E-2</c:v>
                </c:pt>
                <c:pt idx="8">
                  <c:v>2.4312896405919604E-2</c:v>
                </c:pt>
                <c:pt idx="9">
                  <c:v>6.3983488132094868E-2</c:v>
                </c:pt>
                <c:pt idx="10">
                  <c:v>4.1707080504364669E-2</c:v>
                </c:pt>
                <c:pt idx="11">
                  <c:v>3.4450651769087459E-2</c:v>
                </c:pt>
                <c:pt idx="12">
                  <c:v>4.8604860486048507E-2</c:v>
                </c:pt>
                <c:pt idx="13">
                  <c:v>2.6609442060085753E-2</c:v>
                </c:pt>
                <c:pt idx="14">
                  <c:v>5.4347826086956541E-2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1A-4844-A2B7-ADE0838D3619}"/>
            </c:ext>
          </c:extLst>
        </c:ser>
        <c:ser>
          <c:idx val="2"/>
          <c:order val="2"/>
          <c:tx>
            <c:strRef>
              <c:f>'G2'!$E$44</c:f>
              <c:strCache>
                <c:ptCount val="1"/>
              </c:strCache>
            </c:strRef>
          </c:tx>
          <c:spPr>
            <a:ln w="254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'G2'!$B$86:$B$101</c:f>
              <c:numCache>
                <c:formatCode>General</c:formatCod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</c:numCache>
            </c:numRef>
          </c:cat>
          <c:val>
            <c:numRef>
              <c:f>'G2'!$E$86:$E$101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B1A-4844-A2B7-ADE0838D3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552944"/>
        <c:axId val="673552616"/>
      </c:lineChart>
      <c:catAx>
        <c:axId val="41326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2392"/>
        <c:crosses val="autoZero"/>
        <c:auto val="1"/>
        <c:lblAlgn val="ctr"/>
        <c:lblOffset val="100"/>
        <c:noMultiLvlLbl val="0"/>
      </c:catAx>
      <c:valAx>
        <c:axId val="4132623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413261080"/>
        <c:crosses val="autoZero"/>
        <c:crossBetween val="between"/>
      </c:valAx>
      <c:valAx>
        <c:axId val="673552616"/>
        <c:scaling>
          <c:orientation val="minMax"/>
          <c:max val="7.0000000000000007E-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673552944"/>
        <c:crosses val="max"/>
        <c:crossBetween val="between"/>
      </c:valAx>
      <c:catAx>
        <c:axId val="673552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35526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'G2'!$I$86</c:f>
              <c:strCache>
                <c:ptCount val="1"/>
                <c:pt idx="0">
                  <c:v>2011-2026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'G2'!$J$85:$N$85</c:f>
              <c:strCache>
                <c:ptCount val="5"/>
                <c:pt idx="0">
                  <c:v>Lapsed 0-6</c:v>
                </c:pt>
                <c:pt idx="1">
                  <c:v>Lapsed 7-18</c:v>
                </c:pt>
                <c:pt idx="2">
                  <c:v>Tööealised 19-64</c:v>
                </c:pt>
                <c:pt idx="3">
                  <c:v>Eakad 65+</c:v>
                </c:pt>
                <c:pt idx="4">
                  <c:v>Kokku</c:v>
                </c:pt>
              </c:strCache>
            </c:strRef>
          </c:cat>
          <c:val>
            <c:numRef>
              <c:f>'G2'!$J$86:$N$86</c:f>
              <c:numCache>
                <c:formatCode>0.0%</c:formatCode>
                <c:ptCount val="5"/>
                <c:pt idx="0">
                  <c:v>3.5261707988980687E-3</c:v>
                </c:pt>
                <c:pt idx="1">
                  <c:v>5.5901794145420201E-2</c:v>
                </c:pt>
                <c:pt idx="2">
                  <c:v>1.2809607205404057E-2</c:v>
                </c:pt>
                <c:pt idx="3">
                  <c:v>4.8968363136176064E-2</c:v>
                </c:pt>
                <c:pt idx="4">
                  <c:v>2.1275890637945313E-2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19-4901-8A9F-315FEC1EB434}"/>
            </c:ext>
          </c:extLst>
        </c:ser>
        <c:ser>
          <c:idx val="1"/>
          <c:order val="1"/>
          <c:tx>
            <c:strRef>
              <c:f>'G2'!$I$87</c:f>
              <c:strCache>
                <c:ptCount val="1"/>
                <c:pt idx="0">
                  <c:v>2016-2026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'G2'!$J$85:$N$85</c:f>
              <c:strCache>
                <c:ptCount val="5"/>
                <c:pt idx="0">
                  <c:v>Lapsed 0-6</c:v>
                </c:pt>
                <c:pt idx="1">
                  <c:v>Lapsed 7-18</c:v>
                </c:pt>
                <c:pt idx="2">
                  <c:v>Tööealised 19-64</c:v>
                </c:pt>
                <c:pt idx="3">
                  <c:v>Eakad 65+</c:v>
                </c:pt>
                <c:pt idx="4">
                  <c:v>Kokku</c:v>
                </c:pt>
              </c:strCache>
            </c:strRef>
          </c:cat>
          <c:val>
            <c:numRef>
              <c:f>'G2'!$J$87:$N$87</c:f>
              <c:numCache>
                <c:formatCode>0.0%</c:formatCode>
                <c:ptCount val="5"/>
                <c:pt idx="0">
                  <c:v>7.2390572390572446E-3</c:v>
                </c:pt>
                <c:pt idx="1">
                  <c:v>5.9068627450980384E-2</c:v>
                </c:pt>
                <c:pt idx="2">
                  <c:v>2.0267541645633512E-2</c:v>
                </c:pt>
                <c:pt idx="3">
                  <c:v>4.9584816132858832E-2</c:v>
                </c:pt>
                <c:pt idx="4">
                  <c:v>2.8093322606596936E-2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19-4901-8A9F-315FEC1EB434}"/>
            </c:ext>
          </c:extLst>
        </c:ser>
        <c:ser>
          <c:idx val="2"/>
          <c:order val="2"/>
          <c:tx>
            <c:strRef>
              <c:f>'G2'!$I$88</c:f>
              <c:strCache>
                <c:ptCount val="1"/>
                <c:pt idx="0">
                  <c:v>2021-2026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'G2'!$J$85:$N$85</c:f>
              <c:strCache>
                <c:ptCount val="5"/>
                <c:pt idx="0">
                  <c:v>Lapsed 0-6</c:v>
                </c:pt>
                <c:pt idx="1">
                  <c:v>Lapsed 7-18</c:v>
                </c:pt>
                <c:pt idx="2">
                  <c:v>Tööealised 19-64</c:v>
                </c:pt>
                <c:pt idx="3">
                  <c:v>Eakad 65+</c:v>
                </c:pt>
                <c:pt idx="4">
                  <c:v>Kokku</c:v>
                </c:pt>
              </c:strCache>
            </c:strRef>
          </c:cat>
          <c:val>
            <c:numRef>
              <c:f>'G2'!$J$88:$N$88</c:f>
              <c:numCache>
                <c:formatCode>0.0%</c:formatCode>
                <c:ptCount val="5"/>
                <c:pt idx="0">
                  <c:v>3.0379746835443023E-2</c:v>
                </c:pt>
                <c:pt idx="1">
                  <c:v>5.3268292682926835E-2</c:v>
                </c:pt>
                <c:pt idx="2">
                  <c:v>3.6300520704190431E-2</c:v>
                </c:pt>
                <c:pt idx="3">
                  <c:v>4.4616876818622676E-2</c:v>
                </c:pt>
                <c:pt idx="4">
                  <c:v>3.971695272508282E-2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19-4901-8A9F-315FEC1EB4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1284168"/>
        <c:axId val="581275640"/>
      </c:barChart>
      <c:catAx>
        <c:axId val="581284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1275640"/>
        <c:crosses val="autoZero"/>
        <c:auto val="1"/>
        <c:lblAlgn val="ctr"/>
        <c:lblOffset val="100"/>
        <c:noMultiLvlLbl val="0"/>
      </c:catAx>
      <c:valAx>
        <c:axId val="581275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581284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1"/>
          <c:order val="0"/>
          <c:tx>
            <c:strRef>
              <c:f>Pür!$E$102</c:f>
              <c:strCache>
                <c:ptCount val="1"/>
                <c:pt idx="0">
                  <c:v>Naised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;0;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Pür!$D$103:$D$119</c:f>
              <c:strCache>
                <c:ptCount val="17"/>
                <c:pt idx="0">
                  <c:v>0 –4</c:v>
                </c:pt>
                <c:pt idx="1">
                  <c:v>5 – 9</c:v>
                </c:pt>
                <c:pt idx="2">
                  <c:v>10 – 14</c:v>
                </c:pt>
                <c:pt idx="3">
                  <c:v>15 – 19</c:v>
                </c:pt>
                <c:pt idx="4">
                  <c:v>20 – 24</c:v>
                </c:pt>
                <c:pt idx="5">
                  <c:v>25 – 29</c:v>
                </c:pt>
                <c:pt idx="6">
                  <c:v>30 – 34</c:v>
                </c:pt>
                <c:pt idx="7">
                  <c:v>35 – 39</c:v>
                </c:pt>
                <c:pt idx="8">
                  <c:v>40 – 44</c:v>
                </c:pt>
                <c:pt idx="9">
                  <c:v>45 – 49</c:v>
                </c:pt>
                <c:pt idx="10">
                  <c:v>50 – 54</c:v>
                </c:pt>
                <c:pt idx="11">
                  <c:v>55 – 59</c:v>
                </c:pt>
                <c:pt idx="12">
                  <c:v>60 – 64</c:v>
                </c:pt>
                <c:pt idx="13">
                  <c:v>65 – 69</c:v>
                </c:pt>
                <c:pt idx="14">
                  <c:v>70 – 74</c:v>
                </c:pt>
                <c:pt idx="15">
                  <c:v>75 – 79</c:v>
                </c:pt>
                <c:pt idx="16">
                  <c:v>80+</c:v>
                </c:pt>
              </c:strCache>
            </c:strRef>
          </c:cat>
          <c:val>
            <c:numRef>
              <c:f>Pür!$E$103:$E$119</c:f>
              <c:numCache>
                <c:formatCode>General</c:formatCode>
                <c:ptCount val="17"/>
                <c:pt idx="0">
                  <c:v>-208</c:v>
                </c:pt>
                <c:pt idx="1">
                  <c:v>-250</c:v>
                </c:pt>
                <c:pt idx="2">
                  <c:v>-260</c:v>
                </c:pt>
                <c:pt idx="3">
                  <c:v>-224</c:v>
                </c:pt>
                <c:pt idx="4">
                  <c:v>-137</c:v>
                </c:pt>
                <c:pt idx="5">
                  <c:v>-178</c:v>
                </c:pt>
                <c:pt idx="6">
                  <c:v>-228</c:v>
                </c:pt>
                <c:pt idx="7">
                  <c:v>-345</c:v>
                </c:pt>
                <c:pt idx="8">
                  <c:v>-305</c:v>
                </c:pt>
                <c:pt idx="9">
                  <c:v>-307</c:v>
                </c:pt>
                <c:pt idx="10">
                  <c:v>-246</c:v>
                </c:pt>
                <c:pt idx="11">
                  <c:v>-262</c:v>
                </c:pt>
                <c:pt idx="12">
                  <c:v>-200</c:v>
                </c:pt>
                <c:pt idx="13">
                  <c:v>-221</c:v>
                </c:pt>
                <c:pt idx="14">
                  <c:v>-183</c:v>
                </c:pt>
                <c:pt idx="15">
                  <c:v>-124</c:v>
                </c:pt>
                <c:pt idx="16">
                  <c:v>-204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51-4DDE-B303-B980B49BC812}"/>
            </c:ext>
          </c:extLst>
        </c:ser>
        <c:ser>
          <c:idx val="2"/>
          <c:order val="1"/>
          <c:tx>
            <c:strRef>
              <c:f>Pür!$F$102</c:f>
              <c:strCache>
                <c:ptCount val="1"/>
                <c:pt idx="0">
                  <c:v>Mehed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Kigelia" panose="020B0503040502020203" pitchFamily="34" charset="0"/>
                    <a:ea typeface="Kigelia" panose="020B0503040502020203" pitchFamily="34" charset="0"/>
                    <a:cs typeface="Kigelia" panose="020B0503040502020203" pitchFamily="34" charset="0"/>
                  </a:defRPr>
                </a:pPr>
                <a:endParaRPr lang="et-E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Pür!$D$103:$D$119</c:f>
              <c:strCache>
                <c:ptCount val="17"/>
                <c:pt idx="0">
                  <c:v>0 –4</c:v>
                </c:pt>
                <c:pt idx="1">
                  <c:v>5 – 9</c:v>
                </c:pt>
                <c:pt idx="2">
                  <c:v>10 – 14</c:v>
                </c:pt>
                <c:pt idx="3">
                  <c:v>15 – 19</c:v>
                </c:pt>
                <c:pt idx="4">
                  <c:v>20 – 24</c:v>
                </c:pt>
                <c:pt idx="5">
                  <c:v>25 – 29</c:v>
                </c:pt>
                <c:pt idx="6">
                  <c:v>30 – 34</c:v>
                </c:pt>
                <c:pt idx="7">
                  <c:v>35 – 39</c:v>
                </c:pt>
                <c:pt idx="8">
                  <c:v>40 – 44</c:v>
                </c:pt>
                <c:pt idx="9">
                  <c:v>45 – 49</c:v>
                </c:pt>
                <c:pt idx="10">
                  <c:v>50 – 54</c:v>
                </c:pt>
                <c:pt idx="11">
                  <c:v>55 – 59</c:v>
                </c:pt>
                <c:pt idx="12">
                  <c:v>60 – 64</c:v>
                </c:pt>
                <c:pt idx="13">
                  <c:v>65 – 69</c:v>
                </c:pt>
                <c:pt idx="14">
                  <c:v>70 – 74</c:v>
                </c:pt>
                <c:pt idx="15">
                  <c:v>75 – 79</c:v>
                </c:pt>
                <c:pt idx="16">
                  <c:v>80+</c:v>
                </c:pt>
              </c:strCache>
            </c:strRef>
          </c:cat>
          <c:val>
            <c:numRef>
              <c:f>Pür!$F$103:$F$119</c:f>
              <c:numCache>
                <c:formatCode>General</c:formatCode>
                <c:ptCount val="17"/>
                <c:pt idx="0">
                  <c:v>229</c:v>
                </c:pt>
                <c:pt idx="1">
                  <c:v>286</c:v>
                </c:pt>
                <c:pt idx="2">
                  <c:v>282</c:v>
                </c:pt>
                <c:pt idx="3">
                  <c:v>274</c:v>
                </c:pt>
                <c:pt idx="4">
                  <c:v>149</c:v>
                </c:pt>
                <c:pt idx="5">
                  <c:v>186</c:v>
                </c:pt>
                <c:pt idx="6">
                  <c:v>266</c:v>
                </c:pt>
                <c:pt idx="7">
                  <c:v>382</c:v>
                </c:pt>
                <c:pt idx="8">
                  <c:v>359</c:v>
                </c:pt>
                <c:pt idx="9">
                  <c:v>325</c:v>
                </c:pt>
                <c:pt idx="10">
                  <c:v>333</c:v>
                </c:pt>
                <c:pt idx="11">
                  <c:v>265</c:v>
                </c:pt>
                <c:pt idx="12">
                  <c:v>214</c:v>
                </c:pt>
                <c:pt idx="13">
                  <c:v>216</c:v>
                </c:pt>
                <c:pt idx="14">
                  <c:v>141</c:v>
                </c:pt>
                <c:pt idx="15">
                  <c:v>89</c:v>
                </c:pt>
                <c:pt idx="16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51-4DDE-B303-B980B49BC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370705008"/>
        <c:axId val="370719008"/>
      </c:barChart>
      <c:catAx>
        <c:axId val="370705008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bg2">
                  <a:lumMod val="50000"/>
                  <a:alpha val="10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2">
                  <a:lumMod val="50000"/>
                  <a:alpha val="0"/>
                </a:schemeClr>
              </a:solidFill>
              <a:round/>
            </a:ln>
            <a:effectLst/>
          </c:spPr>
        </c:minorGridlines>
        <c:numFmt formatCode="0.0%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0719008"/>
        <c:crosses val="max"/>
        <c:auto val="1"/>
        <c:lblAlgn val="ctr"/>
        <c:lblOffset val="100"/>
        <c:noMultiLvlLbl val="0"/>
      </c:catAx>
      <c:valAx>
        <c:axId val="370719008"/>
        <c:scaling>
          <c:orientation val="minMax"/>
          <c:max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0;0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37070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'G7'!$I$6</c:f>
              <c:strCache>
                <c:ptCount val="1"/>
                <c:pt idx="0">
                  <c:v>mehed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'G7'!$H$7:$H$23</c:f>
              <c:strCache>
                <c:ptCount val="17"/>
                <c:pt idx="0">
                  <c:v>0 –4</c:v>
                </c:pt>
                <c:pt idx="1">
                  <c:v>5 – 9</c:v>
                </c:pt>
                <c:pt idx="2">
                  <c:v>10 – 14</c:v>
                </c:pt>
                <c:pt idx="3">
                  <c:v>15 – 19</c:v>
                </c:pt>
                <c:pt idx="4">
                  <c:v>20 – 24</c:v>
                </c:pt>
                <c:pt idx="5">
                  <c:v>25 – 29</c:v>
                </c:pt>
                <c:pt idx="6">
                  <c:v>30 – 34</c:v>
                </c:pt>
                <c:pt idx="7">
                  <c:v>35 – 39</c:v>
                </c:pt>
                <c:pt idx="8">
                  <c:v>40 – 44</c:v>
                </c:pt>
                <c:pt idx="9">
                  <c:v>45 –49</c:v>
                </c:pt>
                <c:pt idx="10">
                  <c:v>50 – 54</c:v>
                </c:pt>
                <c:pt idx="11">
                  <c:v>55 – 59</c:v>
                </c:pt>
                <c:pt idx="12">
                  <c:v>60 – 64</c:v>
                </c:pt>
                <c:pt idx="13">
                  <c:v>65 – 69</c:v>
                </c:pt>
                <c:pt idx="14">
                  <c:v>70 – 74</c:v>
                </c:pt>
                <c:pt idx="15">
                  <c:v>75 – 79</c:v>
                </c:pt>
                <c:pt idx="16">
                  <c:v>80+</c:v>
                </c:pt>
              </c:strCache>
            </c:strRef>
          </c:cat>
          <c:val>
            <c:numRef>
              <c:f>'G7'!$I$7:$I$23</c:f>
              <c:numCache>
                <c:formatCode>0%</c:formatCode>
                <c:ptCount val="17"/>
                <c:pt idx="0">
                  <c:v>0.52402745995423339</c:v>
                </c:pt>
                <c:pt idx="1">
                  <c:v>0.53358208955223885</c:v>
                </c:pt>
                <c:pt idx="2">
                  <c:v>0.52029520295202947</c:v>
                </c:pt>
                <c:pt idx="3">
                  <c:v>0.55020080321285136</c:v>
                </c:pt>
                <c:pt idx="4">
                  <c:v>0.52097902097902093</c:v>
                </c:pt>
                <c:pt idx="5">
                  <c:v>0.51098901098901095</c:v>
                </c:pt>
                <c:pt idx="6">
                  <c:v>0.53846153846153844</c:v>
                </c:pt>
                <c:pt idx="7">
                  <c:v>0.5254470426409904</c:v>
                </c:pt>
                <c:pt idx="8">
                  <c:v>0.54066265060240959</c:v>
                </c:pt>
                <c:pt idx="9">
                  <c:v>0.51424050632911389</c:v>
                </c:pt>
                <c:pt idx="10">
                  <c:v>0.57512953367875652</c:v>
                </c:pt>
                <c:pt idx="11">
                  <c:v>0.50284629981024664</c:v>
                </c:pt>
                <c:pt idx="12">
                  <c:v>0.51690821256038644</c:v>
                </c:pt>
                <c:pt idx="13">
                  <c:v>0.49427917620137302</c:v>
                </c:pt>
                <c:pt idx="14">
                  <c:v>0.43518518518518517</c:v>
                </c:pt>
                <c:pt idx="15">
                  <c:v>0.41784037558685444</c:v>
                </c:pt>
                <c:pt idx="16">
                  <c:v>0.28919860627177701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B-47BB-A72C-6AF4668AD1A1}"/>
            </c:ext>
          </c:extLst>
        </c:ser>
        <c:ser>
          <c:idx val="1"/>
          <c:order val="1"/>
          <c:tx>
            <c:strRef>
              <c:f>'G7'!$J$6</c:f>
              <c:strCache>
                <c:ptCount val="1"/>
                <c:pt idx="0">
                  <c:v>naised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'G7'!$H$7:$H$23</c:f>
              <c:strCache>
                <c:ptCount val="17"/>
                <c:pt idx="0">
                  <c:v>0 –4</c:v>
                </c:pt>
                <c:pt idx="1">
                  <c:v>5 – 9</c:v>
                </c:pt>
                <c:pt idx="2">
                  <c:v>10 – 14</c:v>
                </c:pt>
                <c:pt idx="3">
                  <c:v>15 – 19</c:v>
                </c:pt>
                <c:pt idx="4">
                  <c:v>20 – 24</c:v>
                </c:pt>
                <c:pt idx="5">
                  <c:v>25 – 29</c:v>
                </c:pt>
                <c:pt idx="6">
                  <c:v>30 – 34</c:v>
                </c:pt>
                <c:pt idx="7">
                  <c:v>35 – 39</c:v>
                </c:pt>
                <c:pt idx="8">
                  <c:v>40 – 44</c:v>
                </c:pt>
                <c:pt idx="9">
                  <c:v>45 –49</c:v>
                </c:pt>
                <c:pt idx="10">
                  <c:v>50 – 54</c:v>
                </c:pt>
                <c:pt idx="11">
                  <c:v>55 – 59</c:v>
                </c:pt>
                <c:pt idx="12">
                  <c:v>60 – 64</c:v>
                </c:pt>
                <c:pt idx="13">
                  <c:v>65 – 69</c:v>
                </c:pt>
                <c:pt idx="14">
                  <c:v>70 – 74</c:v>
                </c:pt>
                <c:pt idx="15">
                  <c:v>75 – 79</c:v>
                </c:pt>
                <c:pt idx="16">
                  <c:v>80+</c:v>
                </c:pt>
              </c:strCache>
            </c:strRef>
          </c:cat>
          <c:val>
            <c:numRef>
              <c:f>'G7'!$J$7:$J$23</c:f>
              <c:numCache>
                <c:formatCode>0%</c:formatCode>
                <c:ptCount val="17"/>
                <c:pt idx="0">
                  <c:v>0.47597254004576661</c:v>
                </c:pt>
                <c:pt idx="1">
                  <c:v>0.46641791044776121</c:v>
                </c:pt>
                <c:pt idx="2">
                  <c:v>0.47970479704797048</c:v>
                </c:pt>
                <c:pt idx="3">
                  <c:v>0.44979919678714858</c:v>
                </c:pt>
                <c:pt idx="4">
                  <c:v>0.47902097902097901</c:v>
                </c:pt>
                <c:pt idx="5">
                  <c:v>0.48901098901098899</c:v>
                </c:pt>
                <c:pt idx="6">
                  <c:v>0.46153846153846156</c:v>
                </c:pt>
                <c:pt idx="7">
                  <c:v>0.47455295735900965</c:v>
                </c:pt>
                <c:pt idx="8">
                  <c:v>0.45933734939759036</c:v>
                </c:pt>
                <c:pt idx="9">
                  <c:v>0.48575949367088606</c:v>
                </c:pt>
                <c:pt idx="10">
                  <c:v>0.42487046632124353</c:v>
                </c:pt>
                <c:pt idx="11">
                  <c:v>0.4971537001897533</c:v>
                </c:pt>
                <c:pt idx="12">
                  <c:v>0.48309178743961351</c:v>
                </c:pt>
                <c:pt idx="13">
                  <c:v>0.50572082379862704</c:v>
                </c:pt>
                <c:pt idx="14">
                  <c:v>0.56481481481481477</c:v>
                </c:pt>
                <c:pt idx="15">
                  <c:v>0.5821596244131455</c:v>
                </c:pt>
                <c:pt idx="16">
                  <c:v>0.71080139372822304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FB-47BB-A72C-6AF4668AD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13196504"/>
        <c:axId val="713206344"/>
      </c:lineChart>
      <c:catAx>
        <c:axId val="713196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3206344"/>
        <c:crosses val="autoZero"/>
        <c:auto val="1"/>
        <c:lblAlgn val="ctr"/>
        <c:lblOffset val="100"/>
        <c:noMultiLvlLbl val="0"/>
      </c:catAx>
      <c:valAx>
        <c:axId val="71320634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defRPr>
            </a:pPr>
            <a:endParaRPr lang="et-EE"/>
          </a:p>
        </c:txPr>
        <c:crossAx val="713196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defRPr>
          </a:pPr>
          <a:endParaRPr lang="et-E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Kigelia" panose="020B0503040502020203" pitchFamily="34" charset="0"/>
          <a:ea typeface="Kigelia" panose="020B0503040502020203" pitchFamily="34" charset="0"/>
          <a:cs typeface="Kigelia" panose="020B0503040502020203" pitchFamily="34" charset="0"/>
        </a:defRPr>
      </a:pPr>
      <a:endParaRPr lang="et-E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89A0A-E3A6-E448-B6DA-E2B99D6596A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EB01-7954-B646-80F6-77D9494E8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EEEB01-7954-B646-80F6-77D9494E8A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29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EEEB01-7954-B646-80F6-77D9494E8A9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0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73958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5926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46030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86452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13860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875187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86945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74888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87722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403555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38400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BD5DB-7F29-854F-8151-DF2F3D2E28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29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7.xml"/><Relationship Id="rId3" Type="http://schemas.openxmlformats.org/officeDocument/2006/relationships/slide" Target="slide18.xml"/><Relationship Id="rId7" Type="http://schemas.openxmlformats.org/officeDocument/2006/relationships/slide" Target="slide5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6.xml"/><Relationship Id="rId5" Type="http://schemas.openxmlformats.org/officeDocument/2006/relationships/slide" Target="slide42.xml"/><Relationship Id="rId4" Type="http://schemas.openxmlformats.org/officeDocument/2006/relationships/slide" Target="slide30.xml"/><Relationship Id="rId9" Type="http://schemas.openxmlformats.org/officeDocument/2006/relationships/slide" Target="slide8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/>
          </p:cNvSpPr>
          <p:nvPr/>
        </p:nvSpPr>
        <p:spPr bwMode="auto">
          <a:xfrm>
            <a:off x="263352" y="2847974"/>
            <a:ext cx="11518106" cy="3029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>
            <a:lvl1pPr algn="l">
              <a:defRPr sz="1200">
                <a:solidFill>
                  <a:schemeClr val="tx1"/>
                </a:solidFill>
                <a:latin typeface="Gill Sans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pPr algn="ctr"/>
            <a:r>
              <a:rPr lang="et-EE" sz="3600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Jõelähtme valla rahvastikuanalüüs ja -prognoos</a:t>
            </a:r>
            <a:endParaRPr lang="et-EE" altLang="en-US" sz="3600" dirty="0">
              <a:solidFill>
                <a:srgbClr val="262626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  <a:sym typeface="Lato Light" charset="0"/>
            </a:endParaRPr>
          </a:p>
          <a:p>
            <a:pPr algn="ctr"/>
            <a:endParaRPr lang="et-EE" altLang="en-US" sz="2200" dirty="0">
              <a:solidFill>
                <a:srgbClr val="262626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  <a:sym typeface="Lato Light" charset="0"/>
            </a:endParaRPr>
          </a:p>
          <a:p>
            <a:pPr algn="ctr"/>
            <a:endParaRPr lang="et-EE" altLang="en-US" sz="2200" dirty="0">
              <a:solidFill>
                <a:srgbClr val="262626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  <a:sym typeface="Lato Light" charset="0"/>
            </a:endParaRPr>
          </a:p>
          <a:p>
            <a:pPr algn="ctr"/>
            <a:r>
              <a:rPr lang="et-EE" altLang="en-US" sz="2200" dirty="0">
                <a:solidFill>
                  <a:srgbClr val="262626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sym typeface="Lato Light" charset="0"/>
              </a:rPr>
              <a:t>Esitlus</a:t>
            </a:r>
            <a:endParaRPr lang="et-EE" altLang="en-US" sz="2200" dirty="0">
              <a:solidFill>
                <a:srgbClr val="262626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pPr algn="ctr"/>
            <a:r>
              <a:rPr lang="et-EE" altLang="en-US" sz="2200" dirty="0">
                <a:solidFill>
                  <a:srgbClr val="262626"/>
                </a:solidFill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sym typeface="Lato Light" charset="0"/>
              </a:rPr>
              <a:t>Veebruar 2026</a:t>
            </a:r>
            <a:endParaRPr lang="et-EE" altLang="en-US" sz="2200" dirty="0">
              <a:solidFill>
                <a:srgbClr val="262626"/>
              </a:solidFill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Aastakeskmine muutus perioodidel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5437775B-963E-4B68-B6EF-DD8D8C564D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1740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6299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Soo-vanusjaotus vallas seisuga 1.01.2026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FCAE9C88-FFDA-4A3B-9FD1-D16F558677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2279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5425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Sugude suhe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F6625F62-648D-4560-B635-5DBBA0B265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4010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0133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Loomulik ja rändeiive vallas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6AB5C941-0A48-4D23-B3E6-F7B1ECD1C4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9366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3737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29CE545-3720-DF29-B2B5-0A1927FB4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Rändesaldo vanusrühmades perioodil 2020-2026</a:t>
            </a:r>
            <a:endParaRPr lang="et-EE" dirty="0"/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01F57A43-538C-9565-19D4-2CC03559541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715402"/>
          <a:ext cx="10515600" cy="3406140"/>
        </p:xfrm>
        <a:graphic>
          <a:graphicData uri="http://schemas.openxmlformats.org/drawingml/2006/table">
            <a:tbl>
              <a:tblPr/>
              <a:tblGrid>
                <a:gridCol w="730905">
                  <a:extLst>
                    <a:ext uri="{9D8B030D-6E8A-4147-A177-3AD203B41FA5}">
                      <a16:colId xmlns:a16="http://schemas.microsoft.com/office/drawing/2014/main" val="3108038859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1697597061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2977836028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919269353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3652298396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4159516604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4187856791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4174700789"/>
                    </a:ext>
                  </a:extLst>
                </a:gridCol>
                <a:gridCol w="1060991">
                  <a:extLst>
                    <a:ext uri="{9D8B030D-6E8A-4147-A177-3AD203B41FA5}">
                      <a16:colId xmlns:a16="http://schemas.microsoft.com/office/drawing/2014/main" val="960279065"/>
                    </a:ext>
                  </a:extLst>
                </a:gridCol>
                <a:gridCol w="1296767">
                  <a:extLst>
                    <a:ext uri="{9D8B030D-6E8A-4147-A177-3AD203B41FA5}">
                      <a16:colId xmlns:a16="http://schemas.microsoft.com/office/drawing/2014/main" val="157843572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2020-2022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2023-2025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1587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 –4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F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EA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5A0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D9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0C4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8285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 – 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3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7BAE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9D3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ED7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48963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 – 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5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E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88172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 – 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D7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D7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D7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9B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15F3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0766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 – 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F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D1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F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F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E3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89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64874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 – 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2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3B2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5C7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1152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 – 34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1EC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6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A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C91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D8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8B5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27182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 – 39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EA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1E2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5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5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CD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2B2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18842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 – 44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1EC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F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3BC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ED7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1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8798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 –49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D1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EB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2976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 – 54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B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75635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4320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2020-2022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2023-2025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85081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 –6 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0EB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E2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4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4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CCC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B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10138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– 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9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3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898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ACA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BC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30436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16-18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A7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96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96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52565"/>
                  </a:ext>
                </a:extLst>
              </a:tr>
            </a:tbl>
          </a:graphicData>
        </a:graphic>
      </p:graphicFrame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8A021241-11DF-E1B1-0A38-59785F87A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777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4505716" cy="1325563"/>
          </a:xfrm>
        </p:spPr>
        <p:txBody>
          <a:bodyPr anchor="ctr">
            <a:normAutofit fontScale="90000"/>
          </a:bodyPr>
          <a:lstStyle/>
          <a:p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Asustusükste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jaotus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kantideks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ja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koolipiirkondadeks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C0E272B3-20CA-3B08-9A66-562E5FACB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3799880"/>
              </p:ext>
            </p:extLst>
          </p:nvPr>
        </p:nvGraphicFramePr>
        <p:xfrm>
          <a:off x="5159896" y="28724"/>
          <a:ext cx="6696744" cy="5906317"/>
        </p:xfrm>
        <a:graphic>
          <a:graphicData uri="http://schemas.openxmlformats.org/drawingml/2006/table">
            <a:tbl>
              <a:tblPr/>
              <a:tblGrid>
                <a:gridCol w="2232248">
                  <a:extLst>
                    <a:ext uri="{9D8B030D-6E8A-4147-A177-3AD203B41FA5}">
                      <a16:colId xmlns:a16="http://schemas.microsoft.com/office/drawing/2014/main" val="409984249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1497956015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432615069"/>
                    </a:ext>
                  </a:extLst>
                </a:gridCol>
              </a:tblGrid>
              <a:tr h="513203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Asustusüksus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Kant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Koolipiirkond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1056981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Aruaru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Haljava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629940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Haljava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Haljava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880954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Sambu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Haljava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74906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459376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Jägala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364008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Koila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640921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Koogi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354080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Manniva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550609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Rebala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289030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Ruu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959876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Võerdla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189572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Haapse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Kaberneeme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545430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Kaberneeme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Kaberneeme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18768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Kullamäe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Kaberneeme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69133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 alevik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897225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896035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Parasmäe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039267"/>
                  </a:ext>
                </a:extLst>
              </a:tr>
              <a:tr h="11819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Vandjala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581557"/>
                  </a:ext>
                </a:extLst>
              </a:tr>
              <a:tr h="11819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Iru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Iru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707517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Nehatu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Iru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30694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Kallavere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Kallavere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631014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Kostiranna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Kallavere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816458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Saviranna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Kallavere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740543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Uusküla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Kallavere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278027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Ülgase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Kallavere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253850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Liivamäe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563711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 alevik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612313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Maardu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394824"/>
                  </a:ext>
                </a:extLst>
              </a:tr>
              <a:tr h="11819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Saha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Loo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3901717"/>
                  </a:ext>
                </a:extLst>
              </a:tr>
              <a:tr h="11819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Jõesuu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929514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Jägala-Joa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Jõelähtme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22886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Ihasalu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841979"/>
                  </a:ext>
                </a:extLst>
              </a:tr>
              <a:tr h="11197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615661"/>
                  </a:ext>
                </a:extLst>
              </a:tr>
              <a:tr h="118192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Rammu küla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  <a:ea typeface="Kigelia" panose="020B0503040502020203" pitchFamily="34" charset="0"/>
                          <a:cs typeface="Kigelia" panose="020B0503040502020203" pitchFamily="34" charset="0"/>
                        </a:rPr>
                        <a:t>Neeme</a:t>
                      </a:r>
                    </a:p>
                  </a:txBody>
                  <a:tcPr marL="6221" marR="6221" marT="62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858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357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Demograafilised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näitajad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vallas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ja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kantides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788652BF-7A43-2042-0440-C843F672E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019443"/>
              </p:ext>
            </p:extLst>
          </p:nvPr>
        </p:nvGraphicFramePr>
        <p:xfrm>
          <a:off x="870204" y="1932127"/>
          <a:ext cx="10451591" cy="952500"/>
        </p:xfrm>
        <a:graphic>
          <a:graphicData uri="http://schemas.openxmlformats.org/drawingml/2006/table">
            <a:tbl>
              <a:tblPr/>
              <a:tblGrid>
                <a:gridCol w="2734798">
                  <a:extLst>
                    <a:ext uri="{9D8B030D-6E8A-4147-A177-3AD203B41FA5}">
                      <a16:colId xmlns:a16="http://schemas.microsoft.com/office/drawing/2014/main" val="1600214299"/>
                    </a:ext>
                  </a:extLst>
                </a:gridCol>
                <a:gridCol w="1102399">
                  <a:extLst>
                    <a:ext uri="{9D8B030D-6E8A-4147-A177-3AD203B41FA5}">
                      <a16:colId xmlns:a16="http://schemas.microsoft.com/office/drawing/2014/main" val="4004904786"/>
                    </a:ext>
                  </a:extLst>
                </a:gridCol>
                <a:gridCol w="1102399">
                  <a:extLst>
                    <a:ext uri="{9D8B030D-6E8A-4147-A177-3AD203B41FA5}">
                      <a16:colId xmlns:a16="http://schemas.microsoft.com/office/drawing/2014/main" val="3116144345"/>
                    </a:ext>
                  </a:extLst>
                </a:gridCol>
                <a:gridCol w="1102399">
                  <a:extLst>
                    <a:ext uri="{9D8B030D-6E8A-4147-A177-3AD203B41FA5}">
                      <a16:colId xmlns:a16="http://schemas.microsoft.com/office/drawing/2014/main" val="2271731926"/>
                    </a:ext>
                  </a:extLst>
                </a:gridCol>
                <a:gridCol w="1102399">
                  <a:extLst>
                    <a:ext uri="{9D8B030D-6E8A-4147-A177-3AD203B41FA5}">
                      <a16:colId xmlns:a16="http://schemas.microsoft.com/office/drawing/2014/main" val="3855723438"/>
                    </a:ext>
                  </a:extLst>
                </a:gridCol>
                <a:gridCol w="1102399">
                  <a:extLst>
                    <a:ext uri="{9D8B030D-6E8A-4147-A177-3AD203B41FA5}">
                      <a16:colId xmlns:a16="http://schemas.microsoft.com/office/drawing/2014/main" val="3374133959"/>
                    </a:ext>
                  </a:extLst>
                </a:gridCol>
                <a:gridCol w="1102399">
                  <a:extLst>
                    <a:ext uri="{9D8B030D-6E8A-4147-A177-3AD203B41FA5}">
                      <a16:colId xmlns:a16="http://schemas.microsoft.com/office/drawing/2014/main" val="636022023"/>
                    </a:ext>
                  </a:extLst>
                </a:gridCol>
                <a:gridCol w="1102399">
                  <a:extLst>
                    <a:ext uri="{9D8B030D-6E8A-4147-A177-3AD203B41FA5}">
                      <a16:colId xmlns:a16="http://schemas.microsoft.com/office/drawing/2014/main" val="1394464617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39666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Ülalpeetavate määr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9E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055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6B4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CF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35945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Demograafilise tööturusurve indeks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75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A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3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ED7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85023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Sugude suhe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1BB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AA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F9C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4711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Sugude suhe vanuserühmas 20-39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2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2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25674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8C60B28B-89A7-5DA8-6A98-B28C79A17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793706"/>
              </p:ext>
            </p:extLst>
          </p:nvPr>
        </p:nvGraphicFramePr>
        <p:xfrm>
          <a:off x="870203" y="3274998"/>
          <a:ext cx="10451591" cy="952500"/>
        </p:xfrm>
        <a:graphic>
          <a:graphicData uri="http://schemas.openxmlformats.org/drawingml/2006/table">
            <a:tbl>
              <a:tblPr/>
              <a:tblGrid>
                <a:gridCol w="2473863">
                  <a:extLst>
                    <a:ext uri="{9D8B030D-6E8A-4147-A177-3AD203B41FA5}">
                      <a16:colId xmlns:a16="http://schemas.microsoft.com/office/drawing/2014/main" val="1037510195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519955598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3692449993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1129356113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3965421866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3681710050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1244757139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2475105939"/>
                    </a:ext>
                  </a:extLst>
                </a:gridCol>
                <a:gridCol w="997216">
                  <a:extLst>
                    <a:ext uri="{9D8B030D-6E8A-4147-A177-3AD203B41FA5}">
                      <a16:colId xmlns:a16="http://schemas.microsoft.com/office/drawing/2014/main" val="3904222305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Piirkonnad 2026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4354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Ülalpeetavate määr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D9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CF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2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7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9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5AA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80217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Demograafilise tööturusurve indeks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1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85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0,93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8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8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8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A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52489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Sugude suhe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714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D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56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7B5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0,98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9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4545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Sugude suhe vanuserühmas 20-39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AC1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1,58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A4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8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D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398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609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 vanuses 0-18 vallas 1.01.2026</a:t>
            </a: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66FB9BC2-36FC-41BE-B9FA-A958BA3C0F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5368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6896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23572-DD91-BC67-1D75-0A9B40475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6870DD89-6157-5125-43AC-694A51DF3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1.1. Rahvastikuarengud kantides</a:t>
            </a:r>
          </a:p>
        </p:txBody>
      </p:sp>
    </p:spTree>
    <p:extLst>
      <p:ext uri="{BB962C8B-B14F-4D97-AF65-F5344CB8AC3E}">
        <p14:creationId xmlns:p14="http://schemas.microsoft.com/office/powerpoint/2010/main" val="2865729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Rahvaarvu muutus kantides 2020-2026</a:t>
            </a: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1F1A8D3D-BC8E-4694-9370-B41A6EBB2C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7785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386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EB276-C6C5-8158-FA90-4300B260E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152B97A-5C8C-0811-3D26-5F660A47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SISUKORD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21EA6B3B-5FD9-1CE7-358E-D24C110B1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2" action="ppaction://hlinksldjump"/>
              </a:rPr>
              <a:t>Rahvastikuarengud vallas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3" action="ppaction://hlinksldjump"/>
              </a:rPr>
              <a:t>Rahvastikuarengud kantides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4" action="ppaction://hlinksldjump"/>
              </a:rPr>
              <a:t>Rahvastikuarengud koolipiirkondades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5" action="ppaction://hlinksldjump"/>
              </a:rPr>
              <a:t>Rahvastikuarengud asustusüksustes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6" action="ppaction://hlinksldjump"/>
              </a:rPr>
              <a:t>Rahvastikuarengud Harju maakonnas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7" action="ppaction://hlinksldjump"/>
              </a:rPr>
              <a:t>Planeerimis- ja ehitustegevus vallas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8" action="ppaction://hlinksldjump"/>
              </a:rPr>
              <a:t>Rahvastikuprognoos vallas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  <a:hlinkClick r:id="rId9" action="ppaction://hlinksldjump"/>
              </a:rPr>
              <a:t>Rahvasikuprognoos koolipiirkondades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377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Rahvaarvu muutus kantides 2020-2026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61C1C8EA-A50F-4B9C-9B88-E3B82F87D6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3603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518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Vanusjaotus kantides 2026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F73F68E0-EB6C-4EC1-B8C7-2753AA88E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61415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474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E1A8E31-414B-CCB1-E4E0-EAC5A13D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Sünnid</a:t>
            </a:r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B310A1CA-4995-81CE-40BE-06773C013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22</a:t>
            </a:fld>
            <a:endParaRPr lang="en-US" altLang="en-US"/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38875388-FE4C-2CFC-47EC-EC147AC592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3712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71080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Loomulik iive kantides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D19FF333-88E6-4B14-AB53-2A0F341704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7641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4012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Rändeiive kantides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5C1FB135-92D5-4B9E-9637-78AFA02B8C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8710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03861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Loomuliku- ja rändeiibe mõju rahvaarvu muutusele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86F9BDAB-D4C6-0894-ADC0-29373B7127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187632"/>
              </p:ext>
            </p:extLst>
          </p:nvPr>
        </p:nvGraphicFramePr>
        <p:xfrm>
          <a:off x="870204" y="1923437"/>
          <a:ext cx="10451589" cy="4000500"/>
        </p:xfrm>
        <a:graphic>
          <a:graphicData uri="http://schemas.openxmlformats.org/drawingml/2006/table">
            <a:tbl>
              <a:tblPr/>
              <a:tblGrid>
                <a:gridCol w="2679215">
                  <a:extLst>
                    <a:ext uri="{9D8B030D-6E8A-4147-A177-3AD203B41FA5}">
                      <a16:colId xmlns:a16="http://schemas.microsoft.com/office/drawing/2014/main" val="1387795915"/>
                    </a:ext>
                  </a:extLst>
                </a:gridCol>
                <a:gridCol w="1061075">
                  <a:extLst>
                    <a:ext uri="{9D8B030D-6E8A-4147-A177-3AD203B41FA5}">
                      <a16:colId xmlns:a16="http://schemas.microsoft.com/office/drawing/2014/main" val="3686819262"/>
                    </a:ext>
                  </a:extLst>
                </a:gridCol>
                <a:gridCol w="1034548">
                  <a:extLst>
                    <a:ext uri="{9D8B030D-6E8A-4147-A177-3AD203B41FA5}">
                      <a16:colId xmlns:a16="http://schemas.microsoft.com/office/drawing/2014/main" val="4166308415"/>
                    </a:ext>
                  </a:extLst>
                </a:gridCol>
                <a:gridCol w="1034548">
                  <a:extLst>
                    <a:ext uri="{9D8B030D-6E8A-4147-A177-3AD203B41FA5}">
                      <a16:colId xmlns:a16="http://schemas.microsoft.com/office/drawing/2014/main" val="3604116350"/>
                    </a:ext>
                  </a:extLst>
                </a:gridCol>
                <a:gridCol w="1034548">
                  <a:extLst>
                    <a:ext uri="{9D8B030D-6E8A-4147-A177-3AD203B41FA5}">
                      <a16:colId xmlns:a16="http://schemas.microsoft.com/office/drawing/2014/main" val="1482795778"/>
                    </a:ext>
                  </a:extLst>
                </a:gridCol>
                <a:gridCol w="1034548">
                  <a:extLst>
                    <a:ext uri="{9D8B030D-6E8A-4147-A177-3AD203B41FA5}">
                      <a16:colId xmlns:a16="http://schemas.microsoft.com/office/drawing/2014/main" val="1891430469"/>
                    </a:ext>
                  </a:extLst>
                </a:gridCol>
                <a:gridCol w="1034548">
                  <a:extLst>
                    <a:ext uri="{9D8B030D-6E8A-4147-A177-3AD203B41FA5}">
                      <a16:colId xmlns:a16="http://schemas.microsoft.com/office/drawing/2014/main" val="812953071"/>
                    </a:ext>
                  </a:extLst>
                </a:gridCol>
                <a:gridCol w="1538559">
                  <a:extLst>
                    <a:ext uri="{9D8B030D-6E8A-4147-A177-3AD203B41FA5}">
                      <a16:colId xmlns:a16="http://schemas.microsoft.com/office/drawing/2014/main" val="1002695967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Loomuliku iibe jaotus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aastakeskmine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15722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72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8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674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16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7B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976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0C4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6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C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E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97061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C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A6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6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5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25146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74A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48C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7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4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48337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A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8B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AF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C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B2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861955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AA3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D9B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A4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D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D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D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9427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0B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3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B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2631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BC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C6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B6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31659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536638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2784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Rändeiibe jaotus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aastakeskmine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6424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CC2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96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15F3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4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15999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93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5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6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F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6A4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374098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5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0D8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3E3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A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D8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93449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5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D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D7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50588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2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5BE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ADD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9D3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96688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6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83958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4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EB9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BC1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2CF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6565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94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9D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0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8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1913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702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943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404664"/>
            <a:ext cx="9474272" cy="950228"/>
          </a:xfrm>
        </p:spPr>
        <p:txBody>
          <a:bodyPr anchor="ctr">
            <a:normAutofit fontScale="90000"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Rändesaldo vanusrühmades perioodil 2020-2026</a:t>
            </a:r>
          </a:p>
        </p:txBody>
      </p:sp>
      <p:graphicFrame>
        <p:nvGraphicFramePr>
          <p:cNvPr id="9" name="Sisu kohatäide 8">
            <a:extLst>
              <a:ext uri="{FF2B5EF4-FFF2-40B4-BE49-F238E27FC236}">
                <a16:creationId xmlns:a16="http://schemas.microsoft.com/office/drawing/2014/main" id="{CEAF621C-6127-1473-CE4C-87CB59E0BC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118481"/>
              </p:ext>
            </p:extLst>
          </p:nvPr>
        </p:nvGraphicFramePr>
        <p:xfrm>
          <a:off x="870204" y="1628800"/>
          <a:ext cx="9474270" cy="3406140"/>
        </p:xfrm>
        <a:graphic>
          <a:graphicData uri="http://schemas.openxmlformats.org/drawingml/2006/table">
            <a:tbl>
              <a:tblPr/>
              <a:tblGrid>
                <a:gridCol w="658526">
                  <a:extLst>
                    <a:ext uri="{9D8B030D-6E8A-4147-A177-3AD203B41FA5}">
                      <a16:colId xmlns:a16="http://schemas.microsoft.com/office/drawing/2014/main" val="3363926824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4128657305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3757812268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2619500147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3233622080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1727252983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3919691504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3819219959"/>
                    </a:ext>
                  </a:extLst>
                </a:gridCol>
                <a:gridCol w="955924">
                  <a:extLst>
                    <a:ext uri="{9D8B030D-6E8A-4147-A177-3AD203B41FA5}">
                      <a16:colId xmlns:a16="http://schemas.microsoft.com/office/drawing/2014/main" val="3695984681"/>
                    </a:ext>
                  </a:extLst>
                </a:gridCol>
                <a:gridCol w="1168352">
                  <a:extLst>
                    <a:ext uri="{9D8B030D-6E8A-4147-A177-3AD203B41FA5}">
                      <a16:colId xmlns:a16="http://schemas.microsoft.com/office/drawing/2014/main" val="38327142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16897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 –4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8BF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5A0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7347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 – 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4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ECC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7BA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60029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 – 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F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5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8354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 – 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E2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CE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F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5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CE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C1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2236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 – 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AE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B4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E2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8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E2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5517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 – 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1CF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F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3B2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4306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 – 34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F5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F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8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4B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C91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7281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 – 39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1EC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7BE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98904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 – 44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B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3BC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80751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 –49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5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6925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 – 54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F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8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E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66706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2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8322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68892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 –6 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4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6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D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76567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– 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8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8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EE0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6673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16-18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6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6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A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A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122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676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5"/>
            <a:ext cx="9186236" cy="1022236"/>
          </a:xfrm>
        </p:spPr>
        <p:txBody>
          <a:bodyPr anchor="ctr">
            <a:normAutofit fontScale="90000"/>
          </a:bodyPr>
          <a:lstStyle/>
          <a:p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Vanusrühma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0-18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eluaastat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rändesaldo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kokku perioodil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20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20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-202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6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D5517EFD-1D66-7A33-CE31-7DA3F5A112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475997"/>
              </p:ext>
            </p:extLst>
          </p:nvPr>
        </p:nvGraphicFramePr>
        <p:xfrm>
          <a:off x="870205" y="1770225"/>
          <a:ext cx="9186232" cy="3893820"/>
        </p:xfrm>
        <a:graphic>
          <a:graphicData uri="http://schemas.openxmlformats.org/drawingml/2006/table">
            <a:tbl>
              <a:tblPr/>
              <a:tblGrid>
                <a:gridCol w="638505">
                  <a:extLst>
                    <a:ext uri="{9D8B030D-6E8A-4147-A177-3AD203B41FA5}">
                      <a16:colId xmlns:a16="http://schemas.microsoft.com/office/drawing/2014/main" val="1124853722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3246320016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1275257636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1366221857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4166381846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1369962615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374795369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3371165860"/>
                    </a:ext>
                  </a:extLst>
                </a:gridCol>
                <a:gridCol w="926862">
                  <a:extLst>
                    <a:ext uri="{9D8B030D-6E8A-4147-A177-3AD203B41FA5}">
                      <a16:colId xmlns:a16="http://schemas.microsoft.com/office/drawing/2014/main" val="3124634305"/>
                    </a:ext>
                  </a:extLst>
                </a:gridCol>
                <a:gridCol w="1132831">
                  <a:extLst>
                    <a:ext uri="{9D8B030D-6E8A-4147-A177-3AD203B41FA5}">
                      <a16:colId xmlns:a16="http://schemas.microsoft.com/office/drawing/2014/main" val="63375941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53963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6BE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29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78885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BB7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221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B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8C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16223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D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3D0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28713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ECC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0643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C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4276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8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7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7973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5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C9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21263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9D4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8B5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8079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FC3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65456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B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ECC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95628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C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2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65944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87578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C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01032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42162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8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00882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8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2981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8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1973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595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1939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Summaarne sündimuskordaja </a:t>
            </a: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CDE09797-43A7-426F-86AD-9DA4B6800B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4150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41749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 3-aastaste vanuserühmadena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7905585D-9627-7B67-46DF-8178D05CE1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455451"/>
              </p:ext>
            </p:extLst>
          </p:nvPr>
        </p:nvGraphicFramePr>
        <p:xfrm>
          <a:off x="870204" y="1988840"/>
          <a:ext cx="10451592" cy="1760220"/>
        </p:xfrm>
        <a:graphic>
          <a:graphicData uri="http://schemas.openxmlformats.org/drawingml/2006/table">
            <a:tbl>
              <a:tblPr/>
              <a:tblGrid>
                <a:gridCol w="2151798">
                  <a:extLst>
                    <a:ext uri="{9D8B030D-6E8A-4147-A177-3AD203B41FA5}">
                      <a16:colId xmlns:a16="http://schemas.microsoft.com/office/drawing/2014/main" val="844602321"/>
                    </a:ext>
                  </a:extLst>
                </a:gridCol>
                <a:gridCol w="966114">
                  <a:extLst>
                    <a:ext uri="{9D8B030D-6E8A-4147-A177-3AD203B41FA5}">
                      <a16:colId xmlns:a16="http://schemas.microsoft.com/office/drawing/2014/main" val="225758653"/>
                    </a:ext>
                  </a:extLst>
                </a:gridCol>
                <a:gridCol w="900242">
                  <a:extLst>
                    <a:ext uri="{9D8B030D-6E8A-4147-A177-3AD203B41FA5}">
                      <a16:colId xmlns:a16="http://schemas.microsoft.com/office/drawing/2014/main" val="2383988401"/>
                    </a:ext>
                  </a:extLst>
                </a:gridCol>
                <a:gridCol w="900242">
                  <a:extLst>
                    <a:ext uri="{9D8B030D-6E8A-4147-A177-3AD203B41FA5}">
                      <a16:colId xmlns:a16="http://schemas.microsoft.com/office/drawing/2014/main" val="1401490283"/>
                    </a:ext>
                  </a:extLst>
                </a:gridCol>
                <a:gridCol w="900242">
                  <a:extLst>
                    <a:ext uri="{9D8B030D-6E8A-4147-A177-3AD203B41FA5}">
                      <a16:colId xmlns:a16="http://schemas.microsoft.com/office/drawing/2014/main" val="3376977855"/>
                    </a:ext>
                  </a:extLst>
                </a:gridCol>
                <a:gridCol w="966114">
                  <a:extLst>
                    <a:ext uri="{9D8B030D-6E8A-4147-A177-3AD203B41FA5}">
                      <a16:colId xmlns:a16="http://schemas.microsoft.com/office/drawing/2014/main" val="3441897659"/>
                    </a:ext>
                  </a:extLst>
                </a:gridCol>
                <a:gridCol w="966114">
                  <a:extLst>
                    <a:ext uri="{9D8B030D-6E8A-4147-A177-3AD203B41FA5}">
                      <a16:colId xmlns:a16="http://schemas.microsoft.com/office/drawing/2014/main" val="3141374977"/>
                    </a:ext>
                  </a:extLst>
                </a:gridCol>
                <a:gridCol w="900242">
                  <a:extLst>
                    <a:ext uri="{9D8B030D-6E8A-4147-A177-3AD203B41FA5}">
                      <a16:colId xmlns:a16="http://schemas.microsoft.com/office/drawing/2014/main" val="3366945132"/>
                    </a:ext>
                  </a:extLst>
                </a:gridCol>
                <a:gridCol w="900242">
                  <a:extLst>
                    <a:ext uri="{9D8B030D-6E8A-4147-A177-3AD203B41FA5}">
                      <a16:colId xmlns:a16="http://schemas.microsoft.com/office/drawing/2014/main" val="189892380"/>
                    </a:ext>
                  </a:extLst>
                </a:gridCol>
                <a:gridCol w="900242">
                  <a:extLst>
                    <a:ext uri="{9D8B030D-6E8A-4147-A177-3AD203B41FA5}">
                      <a16:colId xmlns:a16="http://schemas.microsoft.com/office/drawing/2014/main" val="12594495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84381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 4-6 aasta pärast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E2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D9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022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 3. a. jooksul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79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A8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8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F5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C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AC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2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9499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 aste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BB8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F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8C6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8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84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5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C2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73319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II aste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6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F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5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8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0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B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84032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III aste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6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DE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2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2841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gümnaasium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8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B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D1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A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D9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731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294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680E1353-3C6C-4D25-8750-9F86F7E4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1. Rahvastikuarengud vallas</a:t>
            </a:r>
          </a:p>
        </p:txBody>
      </p:sp>
    </p:spTree>
    <p:extLst>
      <p:ext uri="{BB962C8B-B14F-4D97-AF65-F5344CB8AC3E}">
        <p14:creationId xmlns:p14="http://schemas.microsoft.com/office/powerpoint/2010/main" val="38111874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0F5D2-9EB0-09B9-48BA-0BA9D0006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4B072213-B2C9-5CC1-7E78-61C604C1B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1.2. Rahvastikuarengud koolipiirkondades</a:t>
            </a:r>
          </a:p>
        </p:txBody>
      </p:sp>
    </p:spTree>
    <p:extLst>
      <p:ext uri="{BB962C8B-B14F-4D97-AF65-F5344CB8AC3E}">
        <p14:creationId xmlns:p14="http://schemas.microsoft.com/office/powerpoint/2010/main" val="8035849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C1053-3547-DEC1-6321-25D00F311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3882BF4-CA71-BB39-B612-684B04E9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Rahvaarvu muutus piirkondades 2020-2026</a:t>
            </a:r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1F1A8D3D-BC8E-4694-9370-B41A6EBB2C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8968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63371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18586-6775-36D3-2BAA-BE0AB5B42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4AAEE5A-2954-916D-5D7B-76819809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Rahvaarvu muutus piirkondades 2020-2026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61C1C8EA-A50F-4B9C-9B88-E3B82F87D6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2522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56552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DB2C5-CCCF-B517-FA55-938C00555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9509BD8-9B96-5728-47C9-57B8D787E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Vanusjaotus piirkondades 2026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F73F68E0-EB6C-4EC1-B8C7-2753AA88E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70374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67635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ADF20-2B37-6581-5284-B9E5C674F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90AA360-0BEF-BC92-78E6-0B2454BCB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Sünnid</a:t>
            </a:r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24F8FE7A-2EB9-D64F-F280-5D4966AA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BD5DB-7F29-854F-8151-DF2F3D2E2830}" type="slidenum">
              <a:rPr lang="en-US" altLang="en-US" smtClean="0"/>
              <a:pPr/>
              <a:t>34</a:t>
            </a:fld>
            <a:endParaRPr lang="en-US" altLang="en-US"/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38875388-FE4C-2CFC-47EC-EC147AC592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4419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21704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A0408-089A-C797-2260-E902A9C83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DFAFA55-A307-0B14-5FA3-06223346A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404664"/>
            <a:ext cx="9474272" cy="950228"/>
          </a:xfrm>
        </p:spPr>
        <p:txBody>
          <a:bodyPr anchor="ctr">
            <a:normAutofit fontScale="90000"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Rändesaldo vanusrühmades perioodil 2020-2026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1FAE6AED-2D0C-4C02-4C85-051FAA5BEF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955967"/>
              </p:ext>
            </p:extLst>
          </p:nvPr>
        </p:nvGraphicFramePr>
        <p:xfrm>
          <a:off x="870204" y="1628800"/>
          <a:ext cx="10122340" cy="3863340"/>
        </p:xfrm>
        <a:graphic>
          <a:graphicData uri="http://schemas.openxmlformats.org/drawingml/2006/table">
            <a:tbl>
              <a:tblPr/>
              <a:tblGrid>
                <a:gridCol w="1419876">
                  <a:extLst>
                    <a:ext uri="{9D8B030D-6E8A-4147-A177-3AD203B41FA5}">
                      <a16:colId xmlns:a16="http://schemas.microsoft.com/office/drawing/2014/main" val="1627179545"/>
                    </a:ext>
                  </a:extLst>
                </a:gridCol>
                <a:gridCol w="2061110">
                  <a:extLst>
                    <a:ext uri="{9D8B030D-6E8A-4147-A177-3AD203B41FA5}">
                      <a16:colId xmlns:a16="http://schemas.microsoft.com/office/drawing/2014/main" val="989823178"/>
                    </a:ext>
                  </a:extLst>
                </a:gridCol>
                <a:gridCol w="2061110">
                  <a:extLst>
                    <a:ext uri="{9D8B030D-6E8A-4147-A177-3AD203B41FA5}">
                      <a16:colId xmlns:a16="http://schemas.microsoft.com/office/drawing/2014/main" val="2499463730"/>
                    </a:ext>
                  </a:extLst>
                </a:gridCol>
                <a:gridCol w="2061110">
                  <a:extLst>
                    <a:ext uri="{9D8B030D-6E8A-4147-A177-3AD203B41FA5}">
                      <a16:colId xmlns:a16="http://schemas.microsoft.com/office/drawing/2014/main" val="1911112341"/>
                    </a:ext>
                  </a:extLst>
                </a:gridCol>
                <a:gridCol w="2519134">
                  <a:extLst>
                    <a:ext uri="{9D8B030D-6E8A-4147-A177-3AD203B41FA5}">
                      <a16:colId xmlns:a16="http://schemas.microsoft.com/office/drawing/2014/main" val="23491534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896503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 –4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6B4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2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5A0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4729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 – 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BC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7BA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921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 – 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A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24355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 – 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AA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D0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36E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88269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 – 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6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6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31392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 – 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F5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7C8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3B2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369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 – 34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EA6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C91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378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 – 39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BA4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53405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 – 44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F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D1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3BC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7356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 –49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7E6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0977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 – 54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E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9168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4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14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76453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7840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 –6 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2E2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D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03056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– 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6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EE0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4066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16-18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F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A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92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967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D9CF9-A4AD-1239-974B-29EA69CD1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DB655-B98A-81CD-1D72-A98355542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5"/>
            <a:ext cx="9186236" cy="1022236"/>
          </a:xfrm>
        </p:spPr>
        <p:txBody>
          <a:bodyPr anchor="ctr">
            <a:normAutofit fontScale="90000"/>
          </a:bodyPr>
          <a:lstStyle/>
          <a:p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Vanusrühma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0-18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eluaastat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rändesaldo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kokku perioodil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20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20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-202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6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3DBEE550-64E8-C1B4-B0CD-2008E3C5B8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5962459"/>
              </p:ext>
            </p:extLst>
          </p:nvPr>
        </p:nvGraphicFramePr>
        <p:xfrm>
          <a:off x="983432" y="1844824"/>
          <a:ext cx="9793089" cy="4472940"/>
        </p:xfrm>
        <a:graphic>
          <a:graphicData uri="http://schemas.openxmlformats.org/drawingml/2006/table">
            <a:tbl>
              <a:tblPr/>
              <a:tblGrid>
                <a:gridCol w="1373691">
                  <a:extLst>
                    <a:ext uri="{9D8B030D-6E8A-4147-A177-3AD203B41FA5}">
                      <a16:colId xmlns:a16="http://schemas.microsoft.com/office/drawing/2014/main" val="244743297"/>
                    </a:ext>
                  </a:extLst>
                </a:gridCol>
                <a:gridCol w="1994068">
                  <a:extLst>
                    <a:ext uri="{9D8B030D-6E8A-4147-A177-3AD203B41FA5}">
                      <a16:colId xmlns:a16="http://schemas.microsoft.com/office/drawing/2014/main" val="1592360805"/>
                    </a:ext>
                  </a:extLst>
                </a:gridCol>
                <a:gridCol w="1994068">
                  <a:extLst>
                    <a:ext uri="{9D8B030D-6E8A-4147-A177-3AD203B41FA5}">
                      <a16:colId xmlns:a16="http://schemas.microsoft.com/office/drawing/2014/main" val="2370283149"/>
                    </a:ext>
                  </a:extLst>
                </a:gridCol>
                <a:gridCol w="1994068">
                  <a:extLst>
                    <a:ext uri="{9D8B030D-6E8A-4147-A177-3AD203B41FA5}">
                      <a16:colId xmlns:a16="http://schemas.microsoft.com/office/drawing/2014/main" val="1219420545"/>
                    </a:ext>
                  </a:extLst>
                </a:gridCol>
                <a:gridCol w="2437194">
                  <a:extLst>
                    <a:ext uri="{9D8B030D-6E8A-4147-A177-3AD203B41FA5}">
                      <a16:colId xmlns:a16="http://schemas.microsoft.com/office/drawing/2014/main" val="82964247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Vanus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012784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5B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29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92753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70A7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08539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EE0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8C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02763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BCB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3D0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8547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CD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ECC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5254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CD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5818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9178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7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8B5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C9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91529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FC3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8B5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4662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1CE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FC3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52846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5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ECC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86816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7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2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71544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EB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29247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9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075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C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76788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8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6212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474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0926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9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58424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8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066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357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4240D-EED6-62AD-EBBD-6DAAF81B5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1DAC0A0-3331-2C81-B784-30534FC1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Summaarne sündimuskordaja </a:t>
            </a:r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78B3958D-A0ED-4A4E-9F36-500EB08F2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0583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32849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718EE-13FF-6BAC-DC97-3D5F8C81E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8915C49-C4E0-9A21-1DBD-9C4B72B0F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 3-aastaste vanuserühmadena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BE2CDC33-633A-46B4-8B7A-EBB7C551C4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14780"/>
              </p:ext>
            </p:extLst>
          </p:nvPr>
        </p:nvGraphicFramePr>
        <p:xfrm>
          <a:off x="870204" y="1988840"/>
          <a:ext cx="9474268" cy="1600200"/>
        </p:xfrm>
        <a:graphic>
          <a:graphicData uri="http://schemas.openxmlformats.org/drawingml/2006/table">
            <a:tbl>
              <a:tblPr/>
              <a:tblGrid>
                <a:gridCol w="3503692">
                  <a:extLst>
                    <a:ext uri="{9D8B030D-6E8A-4147-A177-3AD203B41FA5}">
                      <a16:colId xmlns:a16="http://schemas.microsoft.com/office/drawing/2014/main" val="280196632"/>
                    </a:ext>
                  </a:extLst>
                </a:gridCol>
                <a:gridCol w="1573086">
                  <a:extLst>
                    <a:ext uri="{9D8B030D-6E8A-4147-A177-3AD203B41FA5}">
                      <a16:colId xmlns:a16="http://schemas.microsoft.com/office/drawing/2014/main" val="955432017"/>
                    </a:ext>
                  </a:extLst>
                </a:gridCol>
                <a:gridCol w="1465830">
                  <a:extLst>
                    <a:ext uri="{9D8B030D-6E8A-4147-A177-3AD203B41FA5}">
                      <a16:colId xmlns:a16="http://schemas.microsoft.com/office/drawing/2014/main" val="2420172189"/>
                    </a:ext>
                  </a:extLst>
                </a:gridCol>
                <a:gridCol w="1465830">
                  <a:extLst>
                    <a:ext uri="{9D8B030D-6E8A-4147-A177-3AD203B41FA5}">
                      <a16:colId xmlns:a16="http://schemas.microsoft.com/office/drawing/2014/main" val="13826362"/>
                    </a:ext>
                  </a:extLst>
                </a:gridCol>
                <a:gridCol w="1465830">
                  <a:extLst>
                    <a:ext uri="{9D8B030D-6E8A-4147-A177-3AD203B41FA5}">
                      <a16:colId xmlns:a16="http://schemas.microsoft.com/office/drawing/2014/main" val="225264110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04954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 4-6 aasta pärast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6E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66789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 3. a. jooksul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4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3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09084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 aste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BB8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8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4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646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II aste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6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2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0316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III aste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B0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0237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gümnaasium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8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E1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8115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93C503C9-08F3-5C8B-2CDE-258817083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137343"/>
              </p:ext>
            </p:extLst>
          </p:nvPr>
        </p:nvGraphicFramePr>
        <p:xfrm>
          <a:off x="870204" y="4005064"/>
          <a:ext cx="9474268" cy="937260"/>
        </p:xfrm>
        <a:graphic>
          <a:graphicData uri="http://schemas.openxmlformats.org/drawingml/2006/table">
            <a:tbl>
              <a:tblPr/>
              <a:tblGrid>
                <a:gridCol w="3503692">
                  <a:extLst>
                    <a:ext uri="{9D8B030D-6E8A-4147-A177-3AD203B41FA5}">
                      <a16:colId xmlns:a16="http://schemas.microsoft.com/office/drawing/2014/main" val="458721074"/>
                    </a:ext>
                  </a:extLst>
                </a:gridCol>
                <a:gridCol w="1573086">
                  <a:extLst>
                    <a:ext uri="{9D8B030D-6E8A-4147-A177-3AD203B41FA5}">
                      <a16:colId xmlns:a16="http://schemas.microsoft.com/office/drawing/2014/main" val="1604944823"/>
                    </a:ext>
                  </a:extLst>
                </a:gridCol>
                <a:gridCol w="1465830">
                  <a:extLst>
                    <a:ext uri="{9D8B030D-6E8A-4147-A177-3AD203B41FA5}">
                      <a16:colId xmlns:a16="http://schemas.microsoft.com/office/drawing/2014/main" val="4203817665"/>
                    </a:ext>
                  </a:extLst>
                </a:gridCol>
                <a:gridCol w="1465830">
                  <a:extLst>
                    <a:ext uri="{9D8B030D-6E8A-4147-A177-3AD203B41FA5}">
                      <a16:colId xmlns:a16="http://schemas.microsoft.com/office/drawing/2014/main" val="2870863873"/>
                    </a:ext>
                  </a:extLst>
                </a:gridCol>
                <a:gridCol w="1465830">
                  <a:extLst>
                    <a:ext uri="{9D8B030D-6E8A-4147-A177-3AD203B41FA5}">
                      <a16:colId xmlns:a16="http://schemas.microsoft.com/office/drawing/2014/main" val="355902641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645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Kuni 9 aastaseid vs 10-18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A8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93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25163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 aasta jooksul põhikoolis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6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9AD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95398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 aasta jooksul põhikoolis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14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6560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960A-B5EF-4317-4E62-DF4C56114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C5903B4-DD08-42C7-22ED-DFAB600F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 vanuses 0-18 Kostivere piirkonnas</a:t>
            </a:r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339B193D-B7C5-4332-8268-55A3E089A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1020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704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Rahvaarvu muutus Jõelähtme vallas 2011-2026</a:t>
            </a:r>
          </a:p>
        </p:txBody>
      </p:sp>
      <p:sp>
        <p:nvSpPr>
          <p:cNvPr id="42" name="Rectangle 16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C2165FA3-911B-4A2F-878A-C90F95CBB7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28953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96692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E5864-7851-52B2-8A5E-39A5E3BAA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D1E96CA-3733-24F8-EFFD-8EB63CF94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 vanuses 0-18 Loo piirkonnas</a:t>
            </a: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21D4B39C-053E-4BDA-B61B-29047FFF8D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7913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19354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13AD8-48D3-14C4-3363-21B9A47F1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C41CFBE-6F1A-588D-3FE6-C57096B61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 vanuses 0-18 Neeme piirkonnas</a:t>
            </a: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E8A2A25C-B66E-473E-BB05-C3F4FB52DE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0302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36444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AF966-368F-B49C-6CAA-C2241411A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70A11F53-297C-8BA2-7EB1-FDF62620B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1.3. Rahvastikuarengud asustusüksustes</a:t>
            </a:r>
          </a:p>
        </p:txBody>
      </p:sp>
    </p:spTree>
    <p:extLst>
      <p:ext uri="{BB962C8B-B14F-4D97-AF65-F5344CB8AC3E}">
        <p14:creationId xmlns:p14="http://schemas.microsoft.com/office/powerpoint/2010/main" val="34306233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Elanike arv asustusüksustes 1.01.2026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2BBD569F-FA78-4956-9B69-8D2B749571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7652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7761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5"/>
            <a:ext cx="10451592" cy="518180"/>
          </a:xfrm>
        </p:spPr>
        <p:txBody>
          <a:bodyPr anchor="ctr">
            <a:normAutofit fontScale="90000"/>
          </a:bodyPr>
          <a:lstStyle/>
          <a:p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Elanike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arvu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suuremad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muutused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asustusüksustes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20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20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-20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26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594A96EF-C118-0247-464C-95155C7B0D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3373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17073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C6A54-B374-89D5-073E-6F1FD7468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B0E1A1DC-BD86-71BC-FE81-433CAD78D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689655"/>
              </p:ext>
            </p:extLst>
          </p:nvPr>
        </p:nvGraphicFramePr>
        <p:xfrm>
          <a:off x="0" y="226145"/>
          <a:ext cx="12191996" cy="6405709"/>
        </p:xfrm>
        <a:graphic>
          <a:graphicData uri="http://schemas.openxmlformats.org/drawingml/2006/table">
            <a:tbl>
              <a:tblPr/>
              <a:tblGrid>
                <a:gridCol w="806083">
                  <a:extLst>
                    <a:ext uri="{9D8B030D-6E8A-4147-A177-3AD203B41FA5}">
                      <a16:colId xmlns:a16="http://schemas.microsoft.com/office/drawing/2014/main" val="4010713463"/>
                    </a:ext>
                  </a:extLst>
                </a:gridCol>
                <a:gridCol w="1047907">
                  <a:extLst>
                    <a:ext uri="{9D8B030D-6E8A-4147-A177-3AD203B41FA5}">
                      <a16:colId xmlns:a16="http://schemas.microsoft.com/office/drawing/2014/main" val="2558030050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1626898434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2136860309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2786703162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350947700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729094829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1266171020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690778502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3933057286"/>
                    </a:ext>
                  </a:extLst>
                </a:gridCol>
                <a:gridCol w="745626">
                  <a:extLst>
                    <a:ext uri="{9D8B030D-6E8A-4147-A177-3AD203B41FA5}">
                      <a16:colId xmlns:a16="http://schemas.microsoft.com/office/drawing/2014/main" val="2188162917"/>
                    </a:ext>
                  </a:extLst>
                </a:gridCol>
                <a:gridCol w="1128516">
                  <a:extLst>
                    <a:ext uri="{9D8B030D-6E8A-4147-A177-3AD203B41FA5}">
                      <a16:colId xmlns:a16="http://schemas.microsoft.com/office/drawing/2014/main" val="2671956002"/>
                    </a:ext>
                  </a:extLst>
                </a:gridCol>
                <a:gridCol w="1209123">
                  <a:extLst>
                    <a:ext uri="{9D8B030D-6E8A-4147-A177-3AD203B41FA5}">
                      <a16:colId xmlns:a16="http://schemas.microsoft.com/office/drawing/2014/main" val="365955774"/>
                    </a:ext>
                  </a:extLst>
                </a:gridCol>
                <a:gridCol w="1289733">
                  <a:extLst>
                    <a:ext uri="{9D8B030D-6E8A-4147-A177-3AD203B41FA5}">
                      <a16:colId xmlns:a16="http://schemas.microsoft.com/office/drawing/2014/main" val="3373260689"/>
                    </a:ext>
                  </a:extLst>
                </a:gridCol>
              </a:tblGrid>
              <a:tr h="1169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Piirkond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Asustusüksus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 –6 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– 18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 – 64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65+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0-18</a:t>
                      </a:r>
                    </a:p>
                  </a:txBody>
                  <a:tcPr marL="5849" marR="5849" marT="58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19-64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65+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Muutus</a:t>
                      </a:r>
                    </a:p>
                  </a:txBody>
                  <a:tcPr marL="5849" marR="5849" marT="58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Muutuse %</a:t>
                      </a:r>
                    </a:p>
                  </a:txBody>
                  <a:tcPr marL="5849" marR="5849" marT="58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sh 0-6 muutus</a:t>
                      </a:r>
                    </a:p>
                  </a:txBody>
                  <a:tcPr marL="5849" marR="5849" marT="58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sh 7-18 muutus</a:t>
                      </a:r>
                    </a:p>
                  </a:txBody>
                  <a:tcPr marL="5849" marR="5849" marT="58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683315"/>
                  </a:ext>
                </a:extLst>
              </a:tr>
              <a:tr h="1111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Aruaru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6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5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7B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8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654930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Haapse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B7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C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CD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B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675481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999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88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C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088173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Ihasalu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78AC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8A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2D9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768861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CFC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4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EA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559705"/>
                  </a:ext>
                </a:extLst>
              </a:tr>
              <a:tr h="1930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C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A8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D3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C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603540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Jõesuu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3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DC2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694699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Jägala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5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46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5D1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740728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Jägala-Joa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C0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36C4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DA5C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223003"/>
                  </a:ext>
                </a:extLst>
              </a:tr>
              <a:tr h="1930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2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D4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D1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9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DC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476282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4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0B1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2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69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EB9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F5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092306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Koila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694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8E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3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6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315176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Koipsi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630142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Koogi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D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7B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4EE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27699"/>
                  </a:ext>
                </a:extLst>
              </a:tr>
              <a:tr h="1930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Kostiranna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A2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1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964468"/>
                  </a:ext>
                </a:extLst>
              </a:tr>
              <a:tr h="1930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 alevik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696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C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8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-27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5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-16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9C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14546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Kullamäe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D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3E3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5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30600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Liivamäe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705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ACA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354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2D9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29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950486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FC3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9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D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652470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 alevik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1506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414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2 545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6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430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7E6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D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94471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Maardu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7E0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8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8803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Manniva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4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E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A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1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860303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1EC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C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7DC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013931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Nehatu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3E3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5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4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129176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Parasmäe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F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67%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0B1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936723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Rammu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766115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Rebala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9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4C6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CC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D1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31164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Ruu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C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67%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FE1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619166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Saha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206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E1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D4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54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BD4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453634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Sambu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A0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FCD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C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563192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Saviranna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BD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59%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1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4DA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466923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Uusküla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481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C3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3D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E9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66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EB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1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627461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Vandjala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59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7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B3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8DD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4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6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73695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Võerdla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A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697191"/>
                  </a:ext>
                </a:extLst>
              </a:tr>
              <a:tr h="105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Ülgase küla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110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4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3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035579"/>
                  </a:ext>
                </a:extLst>
              </a:tr>
              <a:tr h="1930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637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1 298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4 765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1 261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7 961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60%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16%</a:t>
                      </a:r>
                    </a:p>
                  </a:txBody>
                  <a:tcPr marL="5849" marR="5849" marT="58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1 440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22%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88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320</a:t>
                      </a:r>
                    </a:p>
                  </a:txBody>
                  <a:tcPr marL="5849" marR="5849" marT="58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650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0740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8FDE1-C881-8245-A1C0-453039F5C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17C7C38A-52A9-2ACD-8F88-31A04BC71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2. Rahvastikuarengud maakonnas (va Tallinn)</a:t>
            </a:r>
          </a:p>
        </p:txBody>
      </p:sp>
    </p:spTree>
    <p:extLst>
      <p:ext uri="{BB962C8B-B14F-4D97-AF65-F5344CB8AC3E}">
        <p14:creationId xmlns:p14="http://schemas.microsoft.com/office/powerpoint/2010/main" val="27506816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73A55D8-C2EC-4662-93E5-B27613185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Muutus 2020-2026</a:t>
            </a:r>
          </a:p>
        </p:txBody>
      </p:sp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4DCE3A51-05F8-499A-85AB-82D2F84BD7B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525" y="1825625"/>
          <a:ext cx="1151731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80231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6205B28-ED7B-43CC-09FF-7D9E5BA9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Muutus 2020-2026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F3787969-3556-42A7-BD54-E88D238926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525" y="1825625"/>
          <a:ext cx="1151731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97611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C8CB8A0-91D0-62DC-E791-A6BD61D98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Vanusjaotus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7E212869-5FF3-4703-90FE-AC765C226D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525" y="1825625"/>
          <a:ext cx="1151731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516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KOV täpsusega rahvastik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51A356D1-0BBA-4743-AA26-9ACA1CD08C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1582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88809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C5787F2-90CC-1E4F-C645-2374DB311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Loomulik- ja rändeiive</a:t>
            </a:r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3DCE869F-824A-4BBD-F6BF-BA9D775F5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644602"/>
              </p:ext>
            </p:extLst>
          </p:nvPr>
        </p:nvGraphicFramePr>
        <p:xfrm>
          <a:off x="263525" y="1825625"/>
          <a:ext cx="1151731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481013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FE19969-D2FB-921E-0339-83CD3AA85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Sünnid</a:t>
            </a:r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38875388-FE4C-2CFC-47EC-EC147AC592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525" y="1825625"/>
          <a:ext cx="1151731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25781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9189ED0-6996-4FD4-E9DC-BD59FD750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Loomulik iive</a:t>
            </a:r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CFBCDB50-40E9-49C2-A9FD-7F97A8FD89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525" y="1825625"/>
          <a:ext cx="1151731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74040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300105E-1AA3-61EA-D30E-C43CB9B84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Rändeiive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96BE0412-71C5-46B2-BF57-102CA16EEAF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525" y="1825625"/>
          <a:ext cx="1151731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73594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BDC5C06-034B-C3C8-19CB-5592EEA48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Loomuliku iibe mõju rahvaarvu muutusele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738EF0B6-4954-2A4B-E3F6-B252383881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352" y="1844824"/>
          <a:ext cx="11518106" cy="3756660"/>
        </p:xfrm>
        <a:graphic>
          <a:graphicData uri="http://schemas.openxmlformats.org/drawingml/2006/table">
            <a:tbl>
              <a:tblPr/>
              <a:tblGrid>
                <a:gridCol w="2952611">
                  <a:extLst>
                    <a:ext uri="{9D8B030D-6E8A-4147-A177-3AD203B41FA5}">
                      <a16:colId xmlns:a16="http://schemas.microsoft.com/office/drawing/2014/main" val="2539092616"/>
                    </a:ext>
                  </a:extLst>
                </a:gridCol>
                <a:gridCol w="1169351">
                  <a:extLst>
                    <a:ext uri="{9D8B030D-6E8A-4147-A177-3AD203B41FA5}">
                      <a16:colId xmlns:a16="http://schemas.microsoft.com/office/drawing/2014/main" val="3960762836"/>
                    </a:ext>
                  </a:extLst>
                </a:gridCol>
                <a:gridCol w="1140117">
                  <a:extLst>
                    <a:ext uri="{9D8B030D-6E8A-4147-A177-3AD203B41FA5}">
                      <a16:colId xmlns:a16="http://schemas.microsoft.com/office/drawing/2014/main" val="216196135"/>
                    </a:ext>
                  </a:extLst>
                </a:gridCol>
                <a:gridCol w="1140117">
                  <a:extLst>
                    <a:ext uri="{9D8B030D-6E8A-4147-A177-3AD203B41FA5}">
                      <a16:colId xmlns:a16="http://schemas.microsoft.com/office/drawing/2014/main" val="853503870"/>
                    </a:ext>
                  </a:extLst>
                </a:gridCol>
                <a:gridCol w="1140117">
                  <a:extLst>
                    <a:ext uri="{9D8B030D-6E8A-4147-A177-3AD203B41FA5}">
                      <a16:colId xmlns:a16="http://schemas.microsoft.com/office/drawing/2014/main" val="3337996412"/>
                    </a:ext>
                  </a:extLst>
                </a:gridCol>
                <a:gridCol w="1140117">
                  <a:extLst>
                    <a:ext uri="{9D8B030D-6E8A-4147-A177-3AD203B41FA5}">
                      <a16:colId xmlns:a16="http://schemas.microsoft.com/office/drawing/2014/main" val="1929138486"/>
                    </a:ext>
                  </a:extLst>
                </a:gridCol>
                <a:gridCol w="1140117">
                  <a:extLst>
                    <a:ext uri="{9D8B030D-6E8A-4147-A177-3AD203B41FA5}">
                      <a16:colId xmlns:a16="http://schemas.microsoft.com/office/drawing/2014/main" val="3338315032"/>
                    </a:ext>
                  </a:extLst>
                </a:gridCol>
                <a:gridCol w="1695559">
                  <a:extLst>
                    <a:ext uri="{9D8B030D-6E8A-4147-A177-3AD203B41FA5}">
                      <a16:colId xmlns:a16="http://schemas.microsoft.com/office/drawing/2014/main" val="4025257575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Loomuliku iibe jaotus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aastakeskmine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3314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Anija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CC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DF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BA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C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C8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C4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11476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Harku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0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DD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0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8202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A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33895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Keila linn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9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1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57597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Kiili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BC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BE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CD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ACA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14411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4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4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DA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2900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Kuusalu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8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DA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C6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DC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A9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C1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573674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Loksa linn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8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72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94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623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8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748669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Lääne-Harju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4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C3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B8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1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C8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B4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76267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Maardu linn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FC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AE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AD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B6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B1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B2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08274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Raasiku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A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98668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Rae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8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B0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4B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CD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5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04579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Saku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E2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ED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E1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E0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E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02881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Saue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B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2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58625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Viimsi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DC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CD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B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59266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70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75472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2D65E90-F05D-857A-0AEE-7A45A388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Rändeiibe mõju rahvaarvu muutusele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AEC66C88-9E84-531A-DD65-F800A411F6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6078" y="1690688"/>
          <a:ext cx="11515378" cy="3756660"/>
        </p:xfrm>
        <a:graphic>
          <a:graphicData uri="http://schemas.openxmlformats.org/drawingml/2006/table">
            <a:tbl>
              <a:tblPr/>
              <a:tblGrid>
                <a:gridCol w="2951912">
                  <a:extLst>
                    <a:ext uri="{9D8B030D-6E8A-4147-A177-3AD203B41FA5}">
                      <a16:colId xmlns:a16="http://schemas.microsoft.com/office/drawing/2014/main" val="2467843358"/>
                    </a:ext>
                  </a:extLst>
                </a:gridCol>
                <a:gridCol w="1169074">
                  <a:extLst>
                    <a:ext uri="{9D8B030D-6E8A-4147-A177-3AD203B41FA5}">
                      <a16:colId xmlns:a16="http://schemas.microsoft.com/office/drawing/2014/main" val="1607716692"/>
                    </a:ext>
                  </a:extLst>
                </a:gridCol>
                <a:gridCol w="1139847">
                  <a:extLst>
                    <a:ext uri="{9D8B030D-6E8A-4147-A177-3AD203B41FA5}">
                      <a16:colId xmlns:a16="http://schemas.microsoft.com/office/drawing/2014/main" val="85914328"/>
                    </a:ext>
                  </a:extLst>
                </a:gridCol>
                <a:gridCol w="1139847">
                  <a:extLst>
                    <a:ext uri="{9D8B030D-6E8A-4147-A177-3AD203B41FA5}">
                      <a16:colId xmlns:a16="http://schemas.microsoft.com/office/drawing/2014/main" val="634781369"/>
                    </a:ext>
                  </a:extLst>
                </a:gridCol>
                <a:gridCol w="1139847">
                  <a:extLst>
                    <a:ext uri="{9D8B030D-6E8A-4147-A177-3AD203B41FA5}">
                      <a16:colId xmlns:a16="http://schemas.microsoft.com/office/drawing/2014/main" val="2568258625"/>
                    </a:ext>
                  </a:extLst>
                </a:gridCol>
                <a:gridCol w="1139847">
                  <a:extLst>
                    <a:ext uri="{9D8B030D-6E8A-4147-A177-3AD203B41FA5}">
                      <a16:colId xmlns:a16="http://schemas.microsoft.com/office/drawing/2014/main" val="1802132545"/>
                    </a:ext>
                  </a:extLst>
                </a:gridCol>
                <a:gridCol w="1139847">
                  <a:extLst>
                    <a:ext uri="{9D8B030D-6E8A-4147-A177-3AD203B41FA5}">
                      <a16:colId xmlns:a16="http://schemas.microsoft.com/office/drawing/2014/main" val="3534311649"/>
                    </a:ext>
                  </a:extLst>
                </a:gridCol>
                <a:gridCol w="1695157">
                  <a:extLst>
                    <a:ext uri="{9D8B030D-6E8A-4147-A177-3AD203B41FA5}">
                      <a16:colId xmlns:a16="http://schemas.microsoft.com/office/drawing/2014/main" val="947358168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Rändeiibe jaotus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aastakeskmine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93075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Anija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8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AC0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BB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90399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Harku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8C9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697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DA5C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C9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DD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7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39462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BC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EA6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BB7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BB7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C1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2505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Keila linn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B3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7AB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4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F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7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405688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Kiili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1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5C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ACA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BAD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CAE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45585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D3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B4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E4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4227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Kuusalu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F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3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3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2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4725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Loksa linn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CB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1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7E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00052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Lääne-Harju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CD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E9C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1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D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1207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Maardu linn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BB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7B5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2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05598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Raasiku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3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D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7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3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93948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Rae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B4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2C6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AC0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5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9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60026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Saku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D0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EC3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AB7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C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E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94005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Saue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BC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CE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BC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7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48892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Viimsi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CD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D1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27473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1,9%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858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2658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BE13B-E8C7-985D-74C4-74E1E93C2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54264E3A-031B-885A-1814-460064F12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3. Planeerimis- ja ehitustegevus vallas</a:t>
            </a:r>
          </a:p>
        </p:txBody>
      </p:sp>
    </p:spTree>
    <p:extLst>
      <p:ext uri="{BB962C8B-B14F-4D97-AF65-F5344CB8AC3E}">
        <p14:creationId xmlns:p14="http://schemas.microsoft.com/office/powerpoint/2010/main" val="588877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7F92F-5021-C9C2-284D-93123770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65FE7BE-699D-59C1-7A1C-6DF32FF4B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Planeerimis ja ehitustegevus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7858716F-668A-D599-254A-611452394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Aluseks on Jõelähtme Vallavalitsuse andmed algatatud ja kehtestatud planeeringute ning projekteerimistingimuste, ehitus- ja kasutuslubade kohta elamuühikute lõikes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Ühe elamuühiku kohta on arvestatud 2,6 (potentsiaalset) elanikku (</a:t>
            </a:r>
            <a:r>
              <a:rPr lang="et-EE" i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valdav osa seni toimunud ja planeeritavatest arendustest on kortermajad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)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Järgnevates tabelites ja joonistel on väljendatud toimingule vastav </a:t>
            </a:r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elanike arv 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piirkondades ja kantides</a:t>
            </a:r>
            <a:endParaRPr lang="et-EE" b="1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00278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13059-4BDD-A51A-E226-D5644C177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9D6BE19-AA37-2FC3-1749-867F317DC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Algatatud detailplaneeringud </a:t>
            </a:r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0081EC74-6C4A-4CEC-1A95-27ECF1C099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500532"/>
              </p:ext>
            </p:extLst>
          </p:nvPr>
        </p:nvGraphicFramePr>
        <p:xfrm>
          <a:off x="870204" y="1932127"/>
          <a:ext cx="10451592" cy="3535680"/>
        </p:xfrm>
        <a:graphic>
          <a:graphicData uri="http://schemas.openxmlformats.org/drawingml/2006/table">
            <a:tbl>
              <a:tblPr/>
              <a:tblGrid>
                <a:gridCol w="1306449">
                  <a:extLst>
                    <a:ext uri="{9D8B030D-6E8A-4147-A177-3AD203B41FA5}">
                      <a16:colId xmlns:a16="http://schemas.microsoft.com/office/drawing/2014/main" val="505321467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920932350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037572024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4176083969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19643197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731939823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684518750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90678771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Koolipiirkond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96734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1 201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4635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1 310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2 369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1533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79533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1 945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3 650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22616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45462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1323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4935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2756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16009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90803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736565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1 037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99322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1 308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2 228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14928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59255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1 945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3 650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7913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4185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9449E-1CA7-80E8-D365-CD7B0A2CC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504569-1ED1-A5C5-6C51-0E9162342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Kehtestatud detailplaneeringud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2387AD59-A4F3-4069-C476-2F33981C6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975555"/>
              </p:ext>
            </p:extLst>
          </p:nvPr>
        </p:nvGraphicFramePr>
        <p:xfrm>
          <a:off x="870204" y="1932127"/>
          <a:ext cx="10451592" cy="3535680"/>
        </p:xfrm>
        <a:graphic>
          <a:graphicData uri="http://schemas.openxmlformats.org/drawingml/2006/table">
            <a:tbl>
              <a:tblPr/>
              <a:tblGrid>
                <a:gridCol w="1306449">
                  <a:extLst>
                    <a:ext uri="{9D8B030D-6E8A-4147-A177-3AD203B41FA5}">
                      <a16:colId xmlns:a16="http://schemas.microsoft.com/office/drawing/2014/main" val="200092473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67452061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026369831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654793421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79459255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3917706185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3329204765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3730440326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Koolipiirkond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44776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39016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13969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71758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1 121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64273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2057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30647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7271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1513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4587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5215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3525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77675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866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50614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2272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1 121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483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32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 0-6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751BC548-400B-4E92-A5FF-A967D47F56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3029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65143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C55FE-B4B6-4E14-4052-B3AF00394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AE6F9C1-AE5F-FD21-8770-C6E6C2C36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Projekteerimistingimused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D3A2604E-0706-56BC-DDCE-A0160000EA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741116"/>
              </p:ext>
            </p:extLst>
          </p:nvPr>
        </p:nvGraphicFramePr>
        <p:xfrm>
          <a:off x="870204" y="1932127"/>
          <a:ext cx="10451592" cy="3535680"/>
        </p:xfrm>
        <a:graphic>
          <a:graphicData uri="http://schemas.openxmlformats.org/drawingml/2006/table">
            <a:tbl>
              <a:tblPr/>
              <a:tblGrid>
                <a:gridCol w="1306449">
                  <a:extLst>
                    <a:ext uri="{9D8B030D-6E8A-4147-A177-3AD203B41FA5}">
                      <a16:colId xmlns:a16="http://schemas.microsoft.com/office/drawing/2014/main" val="4225683511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801306948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3651355544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221627100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135662578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3415592431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4049029025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657005935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Koolipiirkond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62733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30790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89604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65864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75348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8035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7126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960652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99495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59379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59965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13394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17493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50312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966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110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54221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94CE0-E218-1EE1-4ACB-9C0B0BECC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18E7677-1001-FEE7-1996-7395D7961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Ehitusload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8A3F840F-38D1-D732-C5DB-8C814ED28D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677495"/>
              </p:ext>
            </p:extLst>
          </p:nvPr>
        </p:nvGraphicFramePr>
        <p:xfrm>
          <a:off x="870204" y="1932127"/>
          <a:ext cx="10451592" cy="3535680"/>
        </p:xfrm>
        <a:graphic>
          <a:graphicData uri="http://schemas.openxmlformats.org/drawingml/2006/table">
            <a:tbl>
              <a:tblPr/>
              <a:tblGrid>
                <a:gridCol w="1306449">
                  <a:extLst>
                    <a:ext uri="{9D8B030D-6E8A-4147-A177-3AD203B41FA5}">
                      <a16:colId xmlns:a16="http://schemas.microsoft.com/office/drawing/2014/main" val="144724494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634137249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306590232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3209021177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431131761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4064032622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588174504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968587946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Koolipiirkond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3183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6873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1 105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00457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6901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471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1 771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54997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30493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8169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17769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06413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921757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0929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05418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08321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798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870002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6613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471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1 771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621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19599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58985-CF2D-CE77-D28E-A1C204014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8DDA4E-45E4-E79C-9511-3C6234088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Kasutusload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80F8CCCC-8863-5BA7-C623-1B39EC3AF0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0370906"/>
              </p:ext>
            </p:extLst>
          </p:nvPr>
        </p:nvGraphicFramePr>
        <p:xfrm>
          <a:off x="870204" y="1932127"/>
          <a:ext cx="10451592" cy="3535680"/>
        </p:xfrm>
        <a:graphic>
          <a:graphicData uri="http://schemas.openxmlformats.org/drawingml/2006/table">
            <a:tbl>
              <a:tblPr/>
              <a:tblGrid>
                <a:gridCol w="1306449">
                  <a:extLst>
                    <a:ext uri="{9D8B030D-6E8A-4147-A177-3AD203B41FA5}">
                      <a16:colId xmlns:a16="http://schemas.microsoft.com/office/drawing/2014/main" val="2797683992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659529148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991412903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3881745203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986855642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2041480578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200817932"/>
                    </a:ext>
                  </a:extLst>
                </a:gridCol>
                <a:gridCol w="1306449">
                  <a:extLst>
                    <a:ext uri="{9D8B030D-6E8A-4147-A177-3AD203B41FA5}">
                      <a16:colId xmlns:a16="http://schemas.microsoft.com/office/drawing/2014/main" val="1139112287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Koolipiirkond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00847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0748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1 513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59394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78897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2 015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3029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1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20062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Perioodil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57849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Haljava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55715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Iru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90775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20023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Kaberneeme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9019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Kallavere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25361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609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1 193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43591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5111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Kokku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2 015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068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682589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E95C8-C144-EF86-BB65-9FF06BEEA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D690F78-E971-B84B-2368-A49EFE3F4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Jõelähtme vald</a:t>
            </a:r>
          </a:p>
        </p:txBody>
      </p:sp>
      <p:graphicFrame>
        <p:nvGraphicFramePr>
          <p:cNvPr id="9" name="Sisu kohatäide 8">
            <a:extLst>
              <a:ext uri="{FF2B5EF4-FFF2-40B4-BE49-F238E27FC236}">
                <a16:creationId xmlns:a16="http://schemas.microsoft.com/office/drawing/2014/main" id="{E25D7C81-3ED7-4B95-B61F-DECE96D235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6741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335013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B886F-CA09-EDA9-9975-85079E790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699E24F-5F4F-85ED-640D-02F105E39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piirkond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0A983FC5-86DF-7DC1-AF77-E6C4AC9F9F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6650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953763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67619-075A-C29F-E14E-79BB511C3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92601D8-09E0-9351-67FD-06B19423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 piirkond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51072642-71C0-429F-AA5A-73B728FDA9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7512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56989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1F8F9-125D-3204-9408-CC06126CD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B0CBEB6-ABBE-BDF2-A323-2E19B67D2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Neeme piirkond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63FEC362-3976-4CF8-ABF9-1C50E0FDD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8283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335185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D045C-98CF-AD90-AFE4-6241A118B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B2F0ABAB-D4C8-2E9A-D70B-669B03ECB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4. Rahvastikuprognoos</a:t>
            </a:r>
          </a:p>
        </p:txBody>
      </p:sp>
    </p:spTree>
    <p:extLst>
      <p:ext uri="{BB962C8B-B14F-4D97-AF65-F5344CB8AC3E}">
        <p14:creationId xmlns:p14="http://schemas.microsoft.com/office/powerpoint/2010/main" val="278101791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3C59951-1445-4BB1-B888-1EC62A3B7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365125"/>
            <a:ext cx="11518106" cy="1047651"/>
          </a:xfrm>
        </p:spPr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Metoodika 1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7A99BF2-5F76-4125-AB4D-778244C69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700808"/>
            <a:ext cx="11518106" cy="4476155"/>
          </a:xfrm>
        </p:spPr>
        <p:txBody>
          <a:bodyPr>
            <a:normAutofit fontScale="85000" lnSpcReduction="20000"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Rahvastikuprognoos koosneb Jõelähtme valla kolme piirkonna rahvastikuprognoosidest, mis on koostatud enimkasutataval kohortkomponendi ehk vanusnihke meetodil.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Prognoosi väljundiks on igale piirkonnale koostatud baas-stsenaarium ja rändestsenaarium, mille liitmisel moodustub valla tervikvaade.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 piirkonnale on lisaks eraldi koostatud kiire kasvu stsenaarium, mille liitmisel Neeme ja Kostivere piirkonna kasvustsenaariumiga moodustub valla tervikvaade.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Baasstsenaariumis eeldatakse tavapäraselt, et tegemist on suletud rahvastikuga, mis tähendab, et selle koostamisel rännet ei arvestata ning analüüsitakse sündimus- ja  suremuskäitumise mõju tuleviku rahvastiku arengule. Seega iseloomustab baasstsenaarium tänaseks kujunenud rahvastiku sisemist taastevõimet piirkondades.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Rändestsenaariumis on arvestatud püstitatud eelduste alusel toimuva sisserändega valla piirkondades.  </a:t>
            </a:r>
          </a:p>
        </p:txBody>
      </p:sp>
    </p:spTree>
    <p:extLst>
      <p:ext uri="{BB962C8B-B14F-4D97-AF65-F5344CB8AC3E}">
        <p14:creationId xmlns:p14="http://schemas.microsoft.com/office/powerpoint/2010/main" val="295147078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3C59951-1445-4BB1-B888-1EC62A3B7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365125"/>
            <a:ext cx="11518106" cy="759619"/>
          </a:xfrm>
        </p:spPr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Metoodika 2</a:t>
            </a:r>
            <a:endParaRPr lang="et-EE" b="1" dirty="0">
              <a:latin typeface="Amasis MT Pro Light" panose="02040304050005020304" pitchFamily="18" charset="-70"/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7A99BF2-5F76-4125-AB4D-778244C69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268760"/>
            <a:ext cx="11518106" cy="5112568"/>
          </a:xfrm>
        </p:spPr>
        <p:txBody>
          <a:bodyPr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Lähtuvalt analüüsist on püstitatud eeldused, mis jäävad kehtima kogu prognoosiperioodi jooksul.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Alushariduses (sõime- ja lasteaiakohad) osalevad 1,5 kuni 6 (k.a) aastased lapsed, põhihariduses osalevad 7-15-aastased lapsed ja gümnaasiumihariduses 16-18-aastased noored.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Põhikooli ja gümnaasiumi teenusevajadus tekib jooksva aasta 1. septembri seisuga. Arvestatud on proportsiooniga, mille kohaselt läheb 1 klassi 74% siseneva aasta ja 26% sellest vanema aasta lastest.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Laste arv on esitatud õppeaasta seisuga. </a:t>
            </a:r>
          </a:p>
        </p:txBody>
      </p:sp>
    </p:spTree>
    <p:extLst>
      <p:ext uri="{BB962C8B-B14F-4D97-AF65-F5344CB8AC3E}">
        <p14:creationId xmlns:p14="http://schemas.microsoft.com/office/powerpoint/2010/main" val="2546752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 7-18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6DB98C33-5AF2-4EF7-99C0-B5079F4873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3774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117267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F07694A-B99C-4D87-84EE-5A496B62C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365125"/>
            <a:ext cx="10942042" cy="759619"/>
          </a:xfrm>
        </p:spPr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Baasstsenaariumi eeldused (joonistel A)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7B09FD2-A047-4A91-A242-EF17D7344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1340769"/>
            <a:ext cx="11158066" cy="4896544"/>
          </a:xfrm>
        </p:spPr>
        <p:txBody>
          <a:bodyPr>
            <a:normAutofit/>
          </a:bodyPr>
          <a:lstStyle/>
          <a:p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Püstitatud on eeldused, kus rändeprotsessidega ei ole arvestatud ehk stsenaarium iseloomustab rahvastiku sisemist taastevõimet;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Summaarse sündimuskordaja eelduste aluseks on näitaja viimase kuue aasta dünaamika. Kordaja jääb samale tasemele prognoosiperioodi lõpuni;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piirkonnas on sündimuskordaja 1,1 last, Loo piirkonnas 1,4 last ja Neeme piirkonnas 2,5 last viljakas eas naise kohta;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Harju maakonna meeste ja naiste oodatav eluiga sünnimomendil aastal 2023/2024 (meestel 76,6 ja naistel 84 eluaastat) jääb muutumatuks prognoosiperioodi lõpuni. </a:t>
            </a:r>
          </a:p>
          <a:p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  <a:p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8314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5DF286A-5B5D-4428-85B5-5469CD88E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Rändestsenaariumi eeldused 1 (joonistel B)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6021E5A-E318-4EE4-B0A3-A570F0804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Püstitatud on diferentseeritud rände-eeldused piirkondade lõikes. Stsenaarium iseloomustab võimalikku rahvastiku tulevikuarengut kindlate rände-eelduste realiseerumisel;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Valla kui terviku vaates on rände-eeldus, et lähteaastal lisandub positiivse rändesaldo tulemusel 210 uut vallaelanikku;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 piirkonda 150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piirkonda 40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Neeme piirkonda 20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 maht väheneb ajas</a:t>
            </a:r>
          </a:p>
        </p:txBody>
      </p:sp>
    </p:spTree>
    <p:extLst>
      <p:ext uri="{BB962C8B-B14F-4D97-AF65-F5344CB8AC3E}">
        <p14:creationId xmlns:p14="http://schemas.microsoft.com/office/powerpoint/2010/main" val="325658220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BDDCA82-DE98-445B-9845-EABAB2739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Rändestsenaariumi eeldused 2 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125A57-24B1-41D5-B654-8D7CE2C6F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Rändajate vanusjaotuse eeldus on püstitatud möödunud aastatel toimunud rände vanusjaotuse alusel. Põhiosa sisserändes toimub vanusrühmades 25-49 (ligi 2/3 rändajatest) ja kuni 14-aastased (ligi 1/3 rändajatest);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Rändajate sooline jaotus on tasakaalus, pooled on naised ja pooled mehed;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ja Loo piirkonnas kasvab sündimuskordaja järgmise kümnendi alguseks tasemele 1,6 last, Neeme piirkonnas jääb stabiilselt kõrgeks tasemel 2,5 last viljakas eas naise kohta;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Harju maakonna meeste ja naiste oodatav eluiga sünnimomendil aastal 2023/2024 (meestel 76,6 ja naistel 84 eluaastat) pikeneb. </a:t>
            </a:r>
          </a:p>
          <a:p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12071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BDDCA82-DE98-445B-9845-EABAB2739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Kiire kasvu stsenaariumi eeldused (joonistel C) 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125A57-24B1-41D5-B654-8D7CE2C6F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Rände-eeldusteks on:</a:t>
            </a:r>
          </a:p>
          <a:p>
            <a:pPr lvl="1"/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 piirkonda rändab järgmise kümnendi keskpaigani stabiilseltsisse 240 elanikku aastas, seejärel hakkab sisserände tempo aeglustuma</a:t>
            </a:r>
          </a:p>
          <a:p>
            <a:pPr lvl="1"/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piirkonda sisseränne suureneb järgneva kümnendi alguses ning püsib kõrgel tasemel prognoosiperioodi lõpuni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Neeme piirkonna ja kõik teised eeldused on sarnased rändestsenaariumiga.</a:t>
            </a:r>
          </a:p>
          <a:p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84752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08C6F-D7BE-2AF0-68EF-F8B1A5107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60D1A7B-53DF-4C60-3DF0-39362A6CC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sz="3600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Lisanduv elanikkond aastani 2040 prognoosistsenaariumites</a:t>
            </a:r>
          </a:p>
        </p:txBody>
      </p:sp>
      <p:graphicFrame>
        <p:nvGraphicFramePr>
          <p:cNvPr id="10" name="Sisu kohatäide 9">
            <a:extLst>
              <a:ext uri="{FF2B5EF4-FFF2-40B4-BE49-F238E27FC236}">
                <a16:creationId xmlns:a16="http://schemas.microsoft.com/office/drawing/2014/main" id="{00D357A0-F727-FBC3-87CD-8561C48D06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21397"/>
              </p:ext>
            </p:extLst>
          </p:nvPr>
        </p:nvGraphicFramePr>
        <p:xfrm>
          <a:off x="870204" y="1932127"/>
          <a:ext cx="10451593" cy="1104900"/>
        </p:xfrm>
        <a:graphic>
          <a:graphicData uri="http://schemas.openxmlformats.org/drawingml/2006/table">
            <a:tbl>
              <a:tblPr/>
              <a:tblGrid>
                <a:gridCol w="5009772">
                  <a:extLst>
                    <a:ext uri="{9D8B030D-6E8A-4147-A177-3AD203B41FA5}">
                      <a16:colId xmlns:a16="http://schemas.microsoft.com/office/drawing/2014/main" val="35088218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96115082"/>
                    </a:ext>
                  </a:extLst>
                </a:gridCol>
                <a:gridCol w="2705517">
                  <a:extLst>
                    <a:ext uri="{9D8B030D-6E8A-4147-A177-3AD203B41FA5}">
                      <a16:colId xmlns:a16="http://schemas.microsoft.com/office/drawing/2014/main" val="3158246869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Piirkond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RÄNDESTSENAARIUM 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KIIRE KASVU STSENAARIUM 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2025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58243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61982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30739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651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51301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515C5B-688C-4311-BC5C-56E9ACAE5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Tähelepanekud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D7D8C3C-759F-443A-8322-284B1B070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Väliskeskkonna tegurid võivad mõjutada analüüsi järelduste paikapidavust; 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Ehitusaktiivsus ja planeeringute realiseerimine mõjutavad sõltub eelkõige arengutest majanduskeskkonnas, mis on pigem prognoosimatud;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Majandus on tsükliline ja erinevat liiki kriisid omavad olulist mõju elanikkonna rände- ja sündimuskäitumisele;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Oluline on arvestada, et prognoosistsenaariume tuleb vaadata mitte kui tõenäoselt realiseeruvaid, vaid kui positiivse rändesaldo korral muutuse võimalike piire kirjeldavaid teenusevajaduse tulevikuarenguid võrrelduna rändeliikumisteta arenguga. </a:t>
            </a:r>
          </a:p>
        </p:txBody>
      </p:sp>
    </p:spTree>
    <p:extLst>
      <p:ext uri="{BB962C8B-B14F-4D97-AF65-F5344CB8AC3E}">
        <p14:creationId xmlns:p14="http://schemas.microsoft.com/office/powerpoint/2010/main" val="425156599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Kogurahvastik vallas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D8234DE0-34F6-4413-978B-97816BB610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5379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690190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1C4EC-216F-048D-0016-23468C89A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8560101-64B0-EACA-766D-D3F23D2A7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Võrdlus 2023. aasta prognoosiga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CF68C37B-050A-FA16-1F2A-014A3D85DE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8675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00078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5BB23-C052-BC72-E2F2-5FE782639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5FB45C5-F039-E815-AD62-E8A0C18F0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sz="3600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Jõelähtme vald Üleriigilise Planeeringu (ÜRP) 2050 rahvastikuprognoosis (1)</a:t>
            </a:r>
          </a:p>
        </p:txBody>
      </p:sp>
      <p:sp>
        <p:nvSpPr>
          <p:cNvPr id="5" name="Sisu kohatäide 4">
            <a:extLst>
              <a:ext uri="{FF2B5EF4-FFF2-40B4-BE49-F238E27FC236}">
                <a16:creationId xmlns:a16="http://schemas.microsoft.com/office/drawing/2014/main" id="{65E3D384-0B7C-AE84-67B2-058CC0ED7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Eestis on koostamisel Üleriigiline Planeering 2050. Selle raames on valminud ja valmimas mitmeid alusanalüüse. Muuhulgas on koostatud rahvastikuprognoos (2024 baasil) nii riigile tervikuna kui ka kõikidele omavalitsustele .</a:t>
            </a:r>
          </a:p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Prognoosis on välja toodud 1+4 stsenaariumit (täpsemalt on võimalik lugeda prognoosi seletuskirjast):</a:t>
            </a:r>
          </a:p>
          <a:p>
            <a:pPr lvl="1"/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Baas-stsenaarium (n-ö kontroll-stsenaarium rahvastiku sisemise </a:t>
            </a:r>
            <a:r>
              <a:rPr lang="et-EE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taastootevõime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hindamiseks, mis rännet ei arvesta)</a:t>
            </a:r>
          </a:p>
          <a:p>
            <a:pPr lvl="1"/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Pealinnastuv Eesti (seniste rändesuundumuste jätkumine)</a:t>
            </a:r>
          </a:p>
          <a:p>
            <a:pPr lvl="1"/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Regioonikeskuste Eesti (asustuse koondumise </a:t>
            </a:r>
            <a:r>
              <a:rPr lang="et-EE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võimestumine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suurematesse regioonikeskustesse Tartusse, Pärnusse, Ida-Virumaa keskuslinnadesse)</a:t>
            </a:r>
          </a:p>
          <a:p>
            <a:pPr lvl="1"/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Väikekeskuste Eesti (fookusega maakonnakeskuste ja väikelinnade majanduse ning elukeskkonna arengul)</a:t>
            </a:r>
          </a:p>
          <a:p>
            <a:pPr lvl="1"/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Sisserände Eesti (senise siserände jätkumine ja </a:t>
            </a:r>
            <a:r>
              <a:rPr lang="et-EE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välisrände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kasv iga </a:t>
            </a:r>
            <a:r>
              <a:rPr lang="et-EE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KOV-i</a:t>
            </a:r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puhul)</a:t>
            </a:r>
          </a:p>
          <a:p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17116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11DB4-CA70-A2CE-2B05-D2ECF5A74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B7E237D-016B-205A-AC42-D39669230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sz="3600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Jõelähtme vald Üleriigilise Planeeringu (ÜRP) 2050 rahvastikuprognoosis (2)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FA10D412-B5BD-45CC-5EF2-FD7F0BD853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95326"/>
              </p:ext>
            </p:extLst>
          </p:nvPr>
        </p:nvGraphicFramePr>
        <p:xfrm>
          <a:off x="870204" y="1932127"/>
          <a:ext cx="10451593" cy="2430780"/>
        </p:xfrm>
        <a:graphic>
          <a:graphicData uri="http://schemas.openxmlformats.org/drawingml/2006/table">
            <a:tbl>
              <a:tblPr/>
              <a:tblGrid>
                <a:gridCol w="3648197">
                  <a:extLst>
                    <a:ext uri="{9D8B030D-6E8A-4147-A177-3AD203B41FA5}">
                      <a16:colId xmlns:a16="http://schemas.microsoft.com/office/drawing/2014/main" val="3790163243"/>
                    </a:ext>
                  </a:extLst>
                </a:gridCol>
                <a:gridCol w="1700849">
                  <a:extLst>
                    <a:ext uri="{9D8B030D-6E8A-4147-A177-3AD203B41FA5}">
                      <a16:colId xmlns:a16="http://schemas.microsoft.com/office/drawing/2014/main" val="744180548"/>
                    </a:ext>
                  </a:extLst>
                </a:gridCol>
                <a:gridCol w="1700849">
                  <a:extLst>
                    <a:ext uri="{9D8B030D-6E8A-4147-A177-3AD203B41FA5}">
                      <a16:colId xmlns:a16="http://schemas.microsoft.com/office/drawing/2014/main" val="2759557011"/>
                    </a:ext>
                  </a:extLst>
                </a:gridCol>
                <a:gridCol w="1700849">
                  <a:extLst>
                    <a:ext uri="{9D8B030D-6E8A-4147-A177-3AD203B41FA5}">
                      <a16:colId xmlns:a16="http://schemas.microsoft.com/office/drawing/2014/main" val="2031944975"/>
                    </a:ext>
                  </a:extLst>
                </a:gridCol>
                <a:gridCol w="1700849">
                  <a:extLst>
                    <a:ext uri="{9D8B030D-6E8A-4147-A177-3AD203B41FA5}">
                      <a16:colId xmlns:a16="http://schemas.microsoft.com/office/drawing/2014/main" val="419181919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Prognoosistsenaarium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Rahvaarv 2024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Rahvaarv 2050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Muutus 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Muutuse 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335041"/>
                  </a:ext>
                </a:extLst>
              </a:tr>
              <a:tr h="137160">
                <a:tc gridSpan="5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Üleriigiline planeering 2050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7288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ÜRP 2050 baasstsenaarium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7 546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7 130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-416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63508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ÜRP 2050 "Pealinnastuv Eesti" (A)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7 546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10 570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3 024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031906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ÜRP 2050 "Regioonikeskuste Eesti" (B)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7 546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9 850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2 304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694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ÜRP 2050 "Väikekeskuste Eesti" (C)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7 546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8 656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1 110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898602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ÜRP 2050 "Sisserände Eesti" (D)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7 546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10 895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3 349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4906"/>
                  </a:ext>
                </a:extLst>
              </a:tr>
              <a:tr h="144780">
                <a:tc gridSpan="5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Prognoos 2026 (käesolev)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87128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valla baasstsenaarium (A)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7 468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7 363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-105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001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valla rände stsenaarium (B)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7 468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11 526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4 058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54%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112970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valla kiire kasvu stsenaarium (C)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7 468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14 241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6 773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91%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313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105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 19-64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14653EFF-BEA8-4B20-BA61-67C46C7A2D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6439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327150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 19-64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7463CE45-78B7-4153-A4DD-E5553E446E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7679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508232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 65+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6B449D77-7E85-4816-BD36-7661B8DD8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5761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053756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303F1-1889-BDB5-8449-CE0284FD0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48A2BA1-16A2-7711-A418-5BB5274FA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 80+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FBE97D83-0D4B-40E5-869F-517AA241EC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7386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621862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Sünnid vallas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DBB6A630-B29B-42E7-A72B-83F4AD5243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9346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31300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Lasteaiaeas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vallas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õppeaasta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alguse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seisuga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(1,5-6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eluaastat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)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8CAB02EB-CD6C-42F3-80D0-AFB22F94A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8498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095942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Põhikoolieas lapsed vallas õppeaasta alguse seisuga (7-15 eluaastat)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465FEE6-A573-4EF0-92D1-CAF374CA22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8333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12060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Gümnaasiumieas noored vallas õppeaasta alguse seisuga (16-18 eluaastat)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1C0690B-E01C-4796-84E7-06E9EB7BA9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9174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082260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795E5-1EAC-2DDA-9884-55E1E926C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>
            <a:extLst>
              <a:ext uri="{FF2B5EF4-FFF2-40B4-BE49-F238E27FC236}">
                <a16:creationId xmlns:a16="http://schemas.microsoft.com/office/drawing/2014/main" id="{465A90EB-F2BF-71F8-D425-94E48DF90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04"/>
            <a:ext cx="10515600" cy="1325563"/>
          </a:xfrm>
        </p:spPr>
        <p:txBody>
          <a:bodyPr/>
          <a:lstStyle/>
          <a:p>
            <a:r>
              <a:rPr lang="et-EE" b="1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4.1. Rahvastikuprognoos koolipiirkondades</a:t>
            </a:r>
          </a:p>
        </p:txBody>
      </p:sp>
    </p:spTree>
    <p:extLst>
      <p:ext uri="{BB962C8B-B14F-4D97-AF65-F5344CB8AC3E}">
        <p14:creationId xmlns:p14="http://schemas.microsoft.com/office/powerpoint/2010/main" val="399309350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0B7B2-39AC-70BC-94E5-10A37B3E4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5FFD96F-7690-8442-BFF3-DD081290E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piirkond - kogurahvastik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2A94BB7E-BA37-4B0B-1239-E34D6C8ABDA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346992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333AA-3835-A828-7E2F-111E25B31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ACD24EE-22EB-695F-A6D9-4925B0D60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 piirkond - kogurahvastik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35C6C346-98BA-B251-A102-D92E8C129C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977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Vanusrühm 65+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2CB15AE9-83CD-4349-B1F4-1AC26F77A9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093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335026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FF9D0-BB55-9677-9B29-829951E1B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F85C458-1356-73F1-D8C0-08D30A5BD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Neeme piirkond - kogurahvastik</a:t>
            </a: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C43B2F15-0D44-BC66-B0EB-A0713DB387F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874998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piirkond</a:t>
            </a: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147B60BD-2D27-46C3-B174-CA39E5A41C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4119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616939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Kostivere piirkond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67D9855-9025-4B3F-8F0C-CDDE0EBB6B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3494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875193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 piirkond</a:t>
            </a: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2862A272-A16B-4DE5-B72A-B0259F6E9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2325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922432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Loo piirkond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71AA54A-877D-4BBA-BF0D-9F8F467467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8828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018209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Neeme piirkond</a:t>
            </a: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5AD46CB7-38CD-4CFF-BFBF-497E8D0916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1693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826706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Neeme piirkond</a:t>
            </a:r>
          </a:p>
        </p:txBody>
      </p:sp>
      <p:graphicFrame>
        <p:nvGraphicFramePr>
          <p:cNvPr id="4" name="Chart 2">
            <a:extLst>
              <a:ext uri="{FF2B5EF4-FFF2-40B4-BE49-F238E27FC236}">
                <a16:creationId xmlns:a16="http://schemas.microsoft.com/office/drawing/2014/main" id="{1C697EEC-BBE7-41CE-8FCA-4AE4455FFC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149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515658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ED47C-56C8-62F9-11A6-436FA20CC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8E2F173-EA88-4B55-CC32-CEFFF4ADF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Muutus piirkondades – lasteaiaeas lapsed</a:t>
            </a:r>
          </a:p>
        </p:txBody>
      </p:sp>
      <p:graphicFrame>
        <p:nvGraphicFramePr>
          <p:cNvPr id="9" name="Sisu kohatäide 8">
            <a:extLst>
              <a:ext uri="{FF2B5EF4-FFF2-40B4-BE49-F238E27FC236}">
                <a16:creationId xmlns:a16="http://schemas.microsoft.com/office/drawing/2014/main" id="{7D37F052-5BEC-F633-E3D9-A30FB1E3582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0204" y="1931250"/>
          <a:ext cx="10451592" cy="3093720"/>
        </p:xfrm>
        <a:graphic>
          <a:graphicData uri="http://schemas.openxmlformats.org/drawingml/2006/table">
            <a:tbl>
              <a:tblPr/>
              <a:tblGrid>
                <a:gridCol w="3872688">
                  <a:extLst>
                    <a:ext uri="{9D8B030D-6E8A-4147-A177-3AD203B41FA5}">
                      <a16:colId xmlns:a16="http://schemas.microsoft.com/office/drawing/2014/main" val="1840913971"/>
                    </a:ext>
                  </a:extLst>
                </a:gridCol>
                <a:gridCol w="2192968">
                  <a:extLst>
                    <a:ext uri="{9D8B030D-6E8A-4147-A177-3AD203B41FA5}">
                      <a16:colId xmlns:a16="http://schemas.microsoft.com/office/drawing/2014/main" val="3267014348"/>
                    </a:ext>
                  </a:extLst>
                </a:gridCol>
                <a:gridCol w="2192968">
                  <a:extLst>
                    <a:ext uri="{9D8B030D-6E8A-4147-A177-3AD203B41FA5}">
                      <a16:colId xmlns:a16="http://schemas.microsoft.com/office/drawing/2014/main" val="3446499347"/>
                    </a:ext>
                  </a:extLst>
                </a:gridCol>
                <a:gridCol w="2192968">
                  <a:extLst>
                    <a:ext uri="{9D8B030D-6E8A-4147-A177-3AD203B41FA5}">
                      <a16:colId xmlns:a16="http://schemas.microsoft.com/office/drawing/2014/main" val="221210266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799721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25/26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204644"/>
                  </a:ext>
                </a:extLst>
              </a:tr>
              <a:tr h="144780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30/31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9334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Baasstsenaarium 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94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12607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Rändestsenaarium 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9D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1C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48029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Kiire kasvu stsenaarium 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B7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729505"/>
                  </a:ext>
                </a:extLst>
              </a:tr>
              <a:tr h="137160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35/36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72991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Baasstsenaarium 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8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E9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57446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Rändestsenaarium 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F2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2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4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64868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Kiire kasvu stsenaarium 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D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569497"/>
                  </a:ext>
                </a:extLst>
              </a:tr>
              <a:tr h="137160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40/41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9D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28838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Baasstsenaarium 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-71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9C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56104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Rändestsenaarium 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C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4C7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6214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Kiire kasvu stsenaarium 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B1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397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66949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C641C-E44A-769A-5998-925613509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04A4682-FC24-D973-D9B6-2BF95853D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t-EE" sz="4000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Muutus piirkondades – põhikoolieas lapsed</a:t>
            </a:r>
          </a:p>
        </p:txBody>
      </p:sp>
      <p:graphicFrame>
        <p:nvGraphicFramePr>
          <p:cNvPr id="7" name="Sisu kohatäide 6">
            <a:extLst>
              <a:ext uri="{FF2B5EF4-FFF2-40B4-BE49-F238E27FC236}">
                <a16:creationId xmlns:a16="http://schemas.microsoft.com/office/drawing/2014/main" id="{CF3F7A93-3B36-3B82-75BC-93A5978F8D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0204" y="1932127"/>
          <a:ext cx="10451591" cy="3093720"/>
        </p:xfrm>
        <a:graphic>
          <a:graphicData uri="http://schemas.openxmlformats.org/drawingml/2006/table">
            <a:tbl>
              <a:tblPr/>
              <a:tblGrid>
                <a:gridCol w="4336760">
                  <a:extLst>
                    <a:ext uri="{9D8B030D-6E8A-4147-A177-3AD203B41FA5}">
                      <a16:colId xmlns:a16="http://schemas.microsoft.com/office/drawing/2014/main" val="2531076994"/>
                    </a:ext>
                  </a:extLst>
                </a:gridCol>
                <a:gridCol w="2038277">
                  <a:extLst>
                    <a:ext uri="{9D8B030D-6E8A-4147-A177-3AD203B41FA5}">
                      <a16:colId xmlns:a16="http://schemas.microsoft.com/office/drawing/2014/main" val="1421014338"/>
                    </a:ext>
                  </a:extLst>
                </a:gridCol>
                <a:gridCol w="2038277">
                  <a:extLst>
                    <a:ext uri="{9D8B030D-6E8A-4147-A177-3AD203B41FA5}">
                      <a16:colId xmlns:a16="http://schemas.microsoft.com/office/drawing/2014/main" val="493998198"/>
                    </a:ext>
                  </a:extLst>
                </a:gridCol>
                <a:gridCol w="2038277">
                  <a:extLst>
                    <a:ext uri="{9D8B030D-6E8A-4147-A177-3AD203B41FA5}">
                      <a16:colId xmlns:a16="http://schemas.microsoft.com/office/drawing/2014/main" val="428349462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14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512148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25/26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4818398"/>
                  </a:ext>
                </a:extLst>
              </a:tr>
              <a:tr h="144780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30/31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7879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Baasstsenaarium 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65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D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01989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Rändestsenaarium 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CC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ACB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49606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Kiire kasvu stsenaarium 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2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561077"/>
                  </a:ext>
                </a:extLst>
              </a:tr>
              <a:tr h="137160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35/36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27867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Baasstsenaarium 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-109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77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FD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42875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Rändestsenaarium 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5CD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BD6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5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60665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Kiire kasvu stsenaarium 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190746"/>
                  </a:ext>
                </a:extLst>
              </a:tr>
              <a:tr h="137160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40/41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9D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43448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Baasstsenaarium 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-172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98D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-260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53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D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0511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Rändestsenaarium 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-48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DF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D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8F1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0005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4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Kiire kasvu stsenaarium 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5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1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455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03354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83FFD-BB3D-4DAF-BF6D-C525A887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1.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klassi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mineku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eas</a:t>
            </a:r>
            <a:r>
              <a:rPr lang="fi-FI" dirty="0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 </a:t>
            </a:r>
            <a:r>
              <a:rPr lang="fi-FI" dirty="0" err="1">
                <a:latin typeface="Kigelia" panose="020B0503040502020203" pitchFamily="34" charset="0"/>
                <a:ea typeface="Kigelia" panose="020B0503040502020203" pitchFamily="34" charset="0"/>
                <a:cs typeface="Kigelia" panose="020B0503040502020203" pitchFamily="34" charset="0"/>
              </a:rPr>
              <a:t>lapsed</a:t>
            </a:r>
            <a:endParaRPr lang="et-EE" dirty="0">
              <a:latin typeface="Kigelia" panose="020B0503040502020203" pitchFamily="34" charset="0"/>
              <a:ea typeface="Kigelia" panose="020B0503040502020203" pitchFamily="34" charset="0"/>
              <a:cs typeface="Kigelia" panose="020B0503040502020203" pitchFamily="34" charset="0"/>
            </a:endParaRP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CE079035-8281-B187-31F8-AF8B20F29D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529963"/>
              </p:ext>
            </p:extLst>
          </p:nvPr>
        </p:nvGraphicFramePr>
        <p:xfrm>
          <a:off x="996950" y="1932127"/>
          <a:ext cx="10324850" cy="2598420"/>
        </p:xfrm>
        <a:graphic>
          <a:graphicData uri="http://schemas.openxmlformats.org/drawingml/2006/table">
            <a:tbl>
              <a:tblPr/>
              <a:tblGrid>
                <a:gridCol w="334304">
                  <a:extLst>
                    <a:ext uri="{9D8B030D-6E8A-4147-A177-3AD203B41FA5}">
                      <a16:colId xmlns:a16="http://schemas.microsoft.com/office/drawing/2014/main" val="2439728688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2345837821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410791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1318341451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4266791823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3140845904"/>
                    </a:ext>
                  </a:extLst>
                </a:gridCol>
                <a:gridCol w="102863">
                  <a:extLst>
                    <a:ext uri="{9D8B030D-6E8A-4147-A177-3AD203B41FA5}">
                      <a16:colId xmlns:a16="http://schemas.microsoft.com/office/drawing/2014/main" val="657988917"/>
                    </a:ext>
                  </a:extLst>
                </a:gridCol>
                <a:gridCol w="334304">
                  <a:extLst>
                    <a:ext uri="{9D8B030D-6E8A-4147-A177-3AD203B41FA5}">
                      <a16:colId xmlns:a16="http://schemas.microsoft.com/office/drawing/2014/main" val="1619446652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4239573915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3903647949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1985619420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2079471058"/>
                    </a:ext>
                  </a:extLst>
                </a:gridCol>
                <a:gridCol w="604319">
                  <a:extLst>
                    <a:ext uri="{9D8B030D-6E8A-4147-A177-3AD203B41FA5}">
                      <a16:colId xmlns:a16="http://schemas.microsoft.com/office/drawing/2014/main" val="3227007829"/>
                    </a:ext>
                  </a:extLst>
                </a:gridCol>
                <a:gridCol w="90005">
                  <a:extLst>
                    <a:ext uri="{9D8B030D-6E8A-4147-A177-3AD203B41FA5}">
                      <a16:colId xmlns:a16="http://schemas.microsoft.com/office/drawing/2014/main" val="1919884602"/>
                    </a:ext>
                  </a:extLst>
                </a:gridCol>
                <a:gridCol w="334304">
                  <a:extLst>
                    <a:ext uri="{9D8B030D-6E8A-4147-A177-3AD203B41FA5}">
                      <a16:colId xmlns:a16="http://schemas.microsoft.com/office/drawing/2014/main" val="4145391738"/>
                    </a:ext>
                  </a:extLst>
                </a:gridCol>
                <a:gridCol w="617176">
                  <a:extLst>
                    <a:ext uri="{9D8B030D-6E8A-4147-A177-3AD203B41FA5}">
                      <a16:colId xmlns:a16="http://schemas.microsoft.com/office/drawing/2014/main" val="2531902517"/>
                    </a:ext>
                  </a:extLst>
                </a:gridCol>
                <a:gridCol w="617176">
                  <a:extLst>
                    <a:ext uri="{9D8B030D-6E8A-4147-A177-3AD203B41FA5}">
                      <a16:colId xmlns:a16="http://schemas.microsoft.com/office/drawing/2014/main" val="3875579911"/>
                    </a:ext>
                  </a:extLst>
                </a:gridCol>
                <a:gridCol w="617176">
                  <a:extLst>
                    <a:ext uri="{9D8B030D-6E8A-4147-A177-3AD203B41FA5}">
                      <a16:colId xmlns:a16="http://schemas.microsoft.com/office/drawing/2014/main" val="3915326166"/>
                    </a:ext>
                  </a:extLst>
                </a:gridCol>
                <a:gridCol w="617176">
                  <a:extLst>
                    <a:ext uri="{9D8B030D-6E8A-4147-A177-3AD203B41FA5}">
                      <a16:colId xmlns:a16="http://schemas.microsoft.com/office/drawing/2014/main" val="3045045268"/>
                    </a:ext>
                  </a:extLst>
                </a:gridCol>
                <a:gridCol w="617176">
                  <a:extLst>
                    <a:ext uri="{9D8B030D-6E8A-4147-A177-3AD203B41FA5}">
                      <a16:colId xmlns:a16="http://schemas.microsoft.com/office/drawing/2014/main" val="294109644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Klassikompl arv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B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Klassikompl arv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C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Kostivere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Loo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Neeme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Jõelähtme vald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t-EE" sz="900" b="1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Klassikompl arv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940235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25/26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25/26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25/26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9401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26/27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26/27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26/27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60765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27/28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27/28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27/28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54625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28/29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28/29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28/29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60619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29/30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29/30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29/30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987345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30/31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30/31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30/31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39128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31/32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31/32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31/32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75401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32/33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32/33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32/33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18878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33/34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33/34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33/34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9191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34/35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34/35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34/35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99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46799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35/36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35/36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35/36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09406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36/37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36/37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36/37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03599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37/38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37/38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4,9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37/38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6978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38/39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38/39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38/39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28288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39/40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39/40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39/40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6,9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514352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40/41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40/41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900" b="0" i="0" u="none" strike="noStrike">
                        <a:solidFill>
                          <a:srgbClr val="000000"/>
                        </a:solidFill>
                        <a:effectLst/>
                        <a:latin typeface="Kigelia" panose="020B0503040502020203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40/41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168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Kigelia" panose="020B0503040502020203" pitchFamily="34" charset="0"/>
                        </a:rPr>
                        <a:t>7,0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50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758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'i kujundu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'i kujundus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'i kujundu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6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7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8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9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0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1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2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3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4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5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6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7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8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9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0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1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2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3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4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5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6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7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8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9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0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1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2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3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4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5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6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7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Vooltekst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Pages>0</Pages>
  <Words>5315</Words>
  <Characters>0</Characters>
  <Application>Microsoft Office PowerPoint</Application>
  <PresentationFormat>Laiekraan</PresentationFormat>
  <Lines>0</Lines>
  <Paragraphs>3179</Paragraphs>
  <Slides>99</Slides>
  <Notes>2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99</vt:i4>
      </vt:variant>
    </vt:vector>
  </HeadingPairs>
  <TitlesOfParts>
    <vt:vector size="105" baseType="lpstr">
      <vt:lpstr>Amasis MT Pro Light</vt:lpstr>
      <vt:lpstr>Arial</vt:lpstr>
      <vt:lpstr>Calibri</vt:lpstr>
      <vt:lpstr>Calibri Light</vt:lpstr>
      <vt:lpstr>Kigelia</vt:lpstr>
      <vt:lpstr>Office Theme</vt:lpstr>
      <vt:lpstr>PowerPointi esitlus</vt:lpstr>
      <vt:lpstr>SISUKORD</vt:lpstr>
      <vt:lpstr>1. Rahvastikuarengud vallas</vt:lpstr>
      <vt:lpstr>Rahvaarvu muutus Jõelähtme vallas 2011-2026</vt:lpstr>
      <vt:lpstr>KOV täpsusega rahvastik</vt:lpstr>
      <vt:lpstr>Vanusrühm 0-6</vt:lpstr>
      <vt:lpstr>Vanusrühm 7-18</vt:lpstr>
      <vt:lpstr>Vanusrühm 19-64</vt:lpstr>
      <vt:lpstr>Vanusrühm 65+</vt:lpstr>
      <vt:lpstr>Aastakeskmine muutus perioodidel</vt:lpstr>
      <vt:lpstr>Soo-vanusjaotus vallas seisuga 1.01.2026</vt:lpstr>
      <vt:lpstr>Sugude suhe</vt:lpstr>
      <vt:lpstr>Loomulik ja rändeiive vallas</vt:lpstr>
      <vt:lpstr>Rändesaldo vanusrühmades perioodil 2020-2026</vt:lpstr>
      <vt:lpstr>Asustusükste jaotus kantideks ja koolipiirkondadeks</vt:lpstr>
      <vt:lpstr>Demograafilised näitajad vallas ja kantides</vt:lpstr>
      <vt:lpstr>Lapsed vanuses 0-18 vallas 1.01.2026</vt:lpstr>
      <vt:lpstr>1.1. Rahvastikuarengud kantides</vt:lpstr>
      <vt:lpstr>Rahvaarvu muutus kantides 2020-2026</vt:lpstr>
      <vt:lpstr>Rahvaarvu muutus kantides 2020-2026</vt:lpstr>
      <vt:lpstr>Vanusjaotus kantides 2026</vt:lpstr>
      <vt:lpstr>Sünnid</vt:lpstr>
      <vt:lpstr>Loomulik iive kantides</vt:lpstr>
      <vt:lpstr>Rändeiive kantides</vt:lpstr>
      <vt:lpstr>Loomuliku- ja rändeiibe mõju rahvaarvu muutusele</vt:lpstr>
      <vt:lpstr>Rändesaldo vanusrühmades perioodil 2020-2026</vt:lpstr>
      <vt:lpstr>Vanusrühma 0-18 eluaastat rändesaldo kokku perioodil 2020-2026</vt:lpstr>
      <vt:lpstr>Summaarne sündimuskordaja </vt:lpstr>
      <vt:lpstr>Lapsed 3-aastaste vanuserühmadena</vt:lpstr>
      <vt:lpstr>1.2. Rahvastikuarengud koolipiirkondades</vt:lpstr>
      <vt:lpstr>Rahvaarvu muutus piirkondades 2020-2026</vt:lpstr>
      <vt:lpstr>Rahvaarvu muutus piirkondades 2020-2026</vt:lpstr>
      <vt:lpstr>Vanusjaotus piirkondades 2026</vt:lpstr>
      <vt:lpstr>Sünnid</vt:lpstr>
      <vt:lpstr>Rändesaldo vanusrühmades perioodil 2020-2026</vt:lpstr>
      <vt:lpstr>Vanusrühma 0-18 eluaastat rändesaldo kokku perioodil 2020-2026</vt:lpstr>
      <vt:lpstr>Summaarne sündimuskordaja </vt:lpstr>
      <vt:lpstr>Lapsed 3-aastaste vanuserühmadena</vt:lpstr>
      <vt:lpstr>Lapsed vanuses 0-18 Kostivere piirkonnas</vt:lpstr>
      <vt:lpstr>Lapsed vanuses 0-18 Loo piirkonnas</vt:lpstr>
      <vt:lpstr>Lapsed vanuses 0-18 Neeme piirkonnas</vt:lpstr>
      <vt:lpstr>1.3. Rahvastikuarengud asustusüksustes</vt:lpstr>
      <vt:lpstr>Elanike arv asustusüksustes 1.01.2026</vt:lpstr>
      <vt:lpstr>Elanike arvu suuremad muutused asustusüksustes 2020-2026</vt:lpstr>
      <vt:lpstr>PowerPointi esitlus</vt:lpstr>
      <vt:lpstr>2. Rahvastikuarengud maakonnas (va Tallinn)</vt:lpstr>
      <vt:lpstr>Muutus 2020-2026</vt:lpstr>
      <vt:lpstr>Muutus 2020-2026</vt:lpstr>
      <vt:lpstr>Vanusjaotus</vt:lpstr>
      <vt:lpstr>Loomulik- ja rändeiive</vt:lpstr>
      <vt:lpstr>Sünnid</vt:lpstr>
      <vt:lpstr>Loomulik iive</vt:lpstr>
      <vt:lpstr>Rändeiive</vt:lpstr>
      <vt:lpstr>Loomuliku iibe mõju rahvaarvu muutusele</vt:lpstr>
      <vt:lpstr>Rändeiibe mõju rahvaarvu muutusele</vt:lpstr>
      <vt:lpstr>3. Planeerimis- ja ehitustegevus vallas</vt:lpstr>
      <vt:lpstr>Planeerimis ja ehitustegevus</vt:lpstr>
      <vt:lpstr>Algatatud detailplaneeringud </vt:lpstr>
      <vt:lpstr>Kehtestatud detailplaneeringud</vt:lpstr>
      <vt:lpstr>Projekteerimistingimused</vt:lpstr>
      <vt:lpstr>Ehitusload</vt:lpstr>
      <vt:lpstr>Kasutusload</vt:lpstr>
      <vt:lpstr>Jõelähtme vald</vt:lpstr>
      <vt:lpstr>Kostivere piirkond</vt:lpstr>
      <vt:lpstr>Loo piirkond</vt:lpstr>
      <vt:lpstr>Neeme piirkond</vt:lpstr>
      <vt:lpstr>4. Rahvastikuprognoos</vt:lpstr>
      <vt:lpstr>Metoodika 1</vt:lpstr>
      <vt:lpstr>Metoodika 2</vt:lpstr>
      <vt:lpstr>Baasstsenaariumi eeldused (joonistel A)</vt:lpstr>
      <vt:lpstr>Rändestsenaariumi eeldused 1 (joonistel B)</vt:lpstr>
      <vt:lpstr>Rändestsenaariumi eeldused 2 </vt:lpstr>
      <vt:lpstr>Kiire kasvu stsenaariumi eeldused (joonistel C) </vt:lpstr>
      <vt:lpstr>Lisanduv elanikkond aastani 2040 prognoosistsenaariumites</vt:lpstr>
      <vt:lpstr>Tähelepanekud</vt:lpstr>
      <vt:lpstr>Kogurahvastik vallas</vt:lpstr>
      <vt:lpstr>Võrdlus 2023. aasta prognoosiga</vt:lpstr>
      <vt:lpstr>Jõelähtme vald Üleriigilise Planeeringu (ÜRP) 2050 rahvastikuprognoosis (1)</vt:lpstr>
      <vt:lpstr>Jõelähtme vald Üleriigilise Planeeringu (ÜRP) 2050 rahvastikuprognoosis (2)</vt:lpstr>
      <vt:lpstr>Vanusrühm 19-64</vt:lpstr>
      <vt:lpstr>Vanusrühm 65+</vt:lpstr>
      <vt:lpstr>Vanusrühm 80+</vt:lpstr>
      <vt:lpstr>Sünnid vallas</vt:lpstr>
      <vt:lpstr>Lasteaiaeas lapsed vallas õppeaasta alguse seisuga (1,5-6 eluaastat)</vt:lpstr>
      <vt:lpstr>Põhikoolieas lapsed vallas õppeaasta alguse seisuga (7-15 eluaastat)</vt:lpstr>
      <vt:lpstr>Gümnaasiumieas noored vallas õppeaasta alguse seisuga (16-18 eluaastat)</vt:lpstr>
      <vt:lpstr>4.1. Rahvastikuprognoos koolipiirkondades</vt:lpstr>
      <vt:lpstr>Kostivere piirkond - kogurahvastik</vt:lpstr>
      <vt:lpstr>Loo piirkond - kogurahvastik</vt:lpstr>
      <vt:lpstr>Neeme piirkond - kogurahvastik</vt:lpstr>
      <vt:lpstr>Kostivere piirkond</vt:lpstr>
      <vt:lpstr>Kostivere piirkond</vt:lpstr>
      <vt:lpstr>Loo piirkond</vt:lpstr>
      <vt:lpstr>Loo piirkond</vt:lpstr>
      <vt:lpstr>Neeme piirkond</vt:lpstr>
      <vt:lpstr>Neeme piirkond</vt:lpstr>
      <vt:lpstr>Muutus piirkondades – lasteaiaeas lapsed</vt:lpstr>
      <vt:lpstr>Muutus piirkondades – põhikoolieas lapsed</vt:lpstr>
      <vt:lpstr>1. klassi mineku eas lapsed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Jaan Urb</dc:creator>
  <cp:keywords/>
  <dc:description/>
  <cp:lastModifiedBy>Hannes Orgse</cp:lastModifiedBy>
  <cp:revision>664</cp:revision>
  <cp:lastPrinted>2019-09-27T09:00:46Z</cp:lastPrinted>
  <dcterms:created xsi:type="dcterms:W3CDTF">2015-11-04T07:25:27Z</dcterms:created>
  <dcterms:modified xsi:type="dcterms:W3CDTF">2026-02-18T20:59:24Z</dcterms:modified>
  <cp:category/>
</cp:coreProperties>
</file>